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wav" ContentType="audio/wav"/>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9" r:id="rId1"/>
    <p:sldMasterId id="2147484337" r:id="rId2"/>
  </p:sldMasterIdLst>
  <p:notesMasterIdLst>
    <p:notesMasterId r:id="rId78"/>
  </p:notesMasterIdLst>
  <p:handoutMasterIdLst>
    <p:handoutMasterId r:id="rId79"/>
  </p:handoutMasterIdLst>
  <p:sldIdLst>
    <p:sldId id="257" r:id="rId3"/>
    <p:sldId id="361" r:id="rId4"/>
    <p:sldId id="360"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382" r:id="rId23"/>
    <p:sldId id="384" r:id="rId24"/>
    <p:sldId id="385" r:id="rId25"/>
    <p:sldId id="387" r:id="rId26"/>
    <p:sldId id="389" r:id="rId27"/>
    <p:sldId id="390" r:id="rId28"/>
    <p:sldId id="391" r:id="rId29"/>
    <p:sldId id="392" r:id="rId30"/>
    <p:sldId id="395" r:id="rId31"/>
    <p:sldId id="284" r:id="rId32"/>
    <p:sldId id="348" r:id="rId33"/>
    <p:sldId id="290" r:id="rId34"/>
    <p:sldId id="347" r:id="rId35"/>
    <p:sldId id="294" r:id="rId36"/>
    <p:sldId id="343" r:id="rId37"/>
    <p:sldId id="350" r:id="rId38"/>
    <p:sldId id="296" r:id="rId39"/>
    <p:sldId id="299" r:id="rId40"/>
    <p:sldId id="301" r:id="rId41"/>
    <p:sldId id="323" r:id="rId42"/>
    <p:sldId id="303" r:id="rId43"/>
    <p:sldId id="351" r:id="rId44"/>
    <p:sldId id="339" r:id="rId45"/>
    <p:sldId id="324" r:id="rId46"/>
    <p:sldId id="345" r:id="rId47"/>
    <p:sldId id="346" r:id="rId48"/>
    <p:sldId id="403" r:id="rId49"/>
    <p:sldId id="328" r:id="rId50"/>
    <p:sldId id="305" r:id="rId51"/>
    <p:sldId id="306" r:id="rId52"/>
    <p:sldId id="307" r:id="rId53"/>
    <p:sldId id="308" r:id="rId54"/>
    <p:sldId id="398" r:id="rId55"/>
    <p:sldId id="399" r:id="rId56"/>
    <p:sldId id="400" r:id="rId57"/>
    <p:sldId id="401" r:id="rId58"/>
    <p:sldId id="402" r:id="rId59"/>
    <p:sldId id="312" r:id="rId60"/>
    <p:sldId id="357" r:id="rId61"/>
    <p:sldId id="331" r:id="rId62"/>
    <p:sldId id="332" r:id="rId63"/>
    <p:sldId id="353" r:id="rId64"/>
    <p:sldId id="354" r:id="rId65"/>
    <p:sldId id="355" r:id="rId66"/>
    <p:sldId id="352" r:id="rId67"/>
    <p:sldId id="341" r:id="rId68"/>
    <p:sldId id="342" r:id="rId69"/>
    <p:sldId id="314" r:id="rId70"/>
    <p:sldId id="315" r:id="rId71"/>
    <p:sldId id="316" r:id="rId72"/>
    <p:sldId id="319" r:id="rId73"/>
    <p:sldId id="404" r:id="rId74"/>
    <p:sldId id="406" r:id="rId75"/>
    <p:sldId id="405" r:id="rId76"/>
    <p:sldId id="340" r:id="rId77"/>
  </p:sldIdLst>
  <p:sldSz cx="9144000" cy="6858000" type="screen4x3"/>
  <p:notesSz cx="6934200" cy="9232900"/>
  <p:embeddedFontLst>
    <p:embeddedFont>
      <p:font typeface="Arial Black" panose="020B0A04020102020204" pitchFamily="34" charset="0"/>
      <p:bold r:id="rId80"/>
    </p:embeddedFont>
    <p:embeddedFont>
      <p:font typeface="Trebuchet MS" panose="020B0603020202020204" pitchFamily="34" charset="0"/>
      <p:regular r:id="rId81"/>
      <p:bold r:id="rId82"/>
      <p:italic r:id="rId83"/>
      <p:boldItalic r:id="rId84"/>
    </p:embeddedFont>
    <p:embeddedFont>
      <p:font typeface="Calibri" panose="020F0502020204030204" pitchFamily="34" charset="0"/>
      <p:regular r:id="rId85"/>
      <p:bold r:id="rId86"/>
      <p:italic r:id="rId87"/>
      <p:boldItalic r:id="rId88"/>
    </p:embeddedFont>
    <p:embeddedFont>
      <p:font typeface="Cambria" panose="02040503050406030204" pitchFamily="18" charset="0"/>
      <p:regular r:id="rId89"/>
      <p:bold r:id="rId90"/>
      <p:italic r:id="rId91"/>
      <p:boldItalic r:id="rId92"/>
    </p:embeddedFont>
    <p:embeddedFont>
      <p:font typeface="Georgia" panose="02040502050405020303" pitchFamily="18" charset="0"/>
      <p:regular r:id="rId93"/>
      <p:bold r:id="rId94"/>
      <p:italic r:id="rId95"/>
      <p:boldItalic r:id="rId96"/>
    </p:embeddedFont>
    <p:embeddedFont>
      <p:font typeface="Century Gothic" panose="020B0502020202020204" pitchFamily="34" charset="0"/>
      <p:regular r:id="rId97"/>
      <p:bold r:id="rId98"/>
      <p:italic r:id="rId99"/>
      <p:boldItalic r:id="rId100"/>
    </p:embeddedFont>
    <p:embeddedFont>
      <p:font typeface="Tahoma" panose="020B0604030504040204" pitchFamily="34" charset="0"/>
      <p:regular r:id="rId101"/>
      <p:bold r:id="rId102"/>
    </p:embeddedFont>
    <p:embeddedFont>
      <p:font typeface="Verdana" panose="020B0604030504040204" pitchFamily="34" charset="0"/>
      <p:regular r:id="rId103"/>
      <p:bold r:id="rId104"/>
      <p:italic r:id="rId105"/>
      <p:boldItalic r:id="rId106"/>
    </p:embeddedFont>
  </p:embeddedFontLst>
  <p:custDataLst>
    <p:tags r:id="rId107"/>
  </p:custDataLst>
  <p:defaultTex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928">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66"/>
    <a:srgbClr val="4EF4C1"/>
    <a:srgbClr val="002D6E"/>
    <a:srgbClr val="063B8A"/>
    <a:srgbClr val="A50021"/>
    <a:srgbClr val="6600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593" autoAdjust="0"/>
    <p:restoredTop sz="87000" autoAdjust="0"/>
  </p:normalViewPr>
  <p:slideViewPr>
    <p:cSldViewPr snapToObjects="1">
      <p:cViewPr varScale="1">
        <p:scale>
          <a:sx n="64" d="100"/>
          <a:sy n="64" d="100"/>
        </p:scale>
        <p:origin x="72" y="84"/>
      </p:cViewPr>
      <p:guideLst>
        <p:guide orient="horz"/>
        <p:guide/>
      </p:guideLst>
    </p:cSldViewPr>
  </p:slideViewPr>
  <p:outlineViewPr>
    <p:cViewPr>
      <p:scale>
        <a:sx n="33" d="100"/>
        <a:sy n="33" d="100"/>
      </p:scale>
      <p:origin x="0" y="4248"/>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p:scale>
          <a:sx n="75" d="100"/>
          <a:sy n="75" d="100"/>
        </p:scale>
        <p:origin x="-1302" y="1146"/>
      </p:cViewPr>
      <p:guideLst>
        <p:guide orient="horz" pos="2928"/>
        <p:guide pos="218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5.fntdata"/><Relationship Id="rId89"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ags" Target="tags/tag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handoutMaster" Target="handoutMasters/handoutMaster1.xml"/><Relationship Id="rId87" Type="http://schemas.openxmlformats.org/officeDocument/2006/relationships/font" Target="fonts/font8.fntdata"/><Relationship Id="rId102" Type="http://schemas.openxmlformats.org/officeDocument/2006/relationships/font" Target="fonts/font23.fntdata"/><Relationship Id="rId110"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21.fntdata"/><Relationship Id="rId105"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24.fntdata"/><Relationship Id="rId10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cs typeface="+mn-cs"/>
              </a:defRPr>
            </a:lvl1pPr>
          </a:lstStyle>
          <a:p>
            <a:pPr>
              <a:defRPr/>
            </a:pPr>
            <a:endParaRPr lang="en-GB" dirty="0"/>
          </a:p>
        </p:txBody>
      </p:sp>
      <p:sp>
        <p:nvSpPr>
          <p:cNvPr id="59395" name="Rectangle 3"/>
          <p:cNvSpPr>
            <a:spLocks noGrp="1" noChangeArrowheads="1"/>
          </p:cNvSpPr>
          <p:nvPr>
            <p:ph type="dt" sz="quarter" idx="1"/>
          </p:nvPr>
        </p:nvSpPr>
        <p:spPr bwMode="auto">
          <a:xfrm>
            <a:off x="3929063" y="0"/>
            <a:ext cx="3005137"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cs typeface="+mn-cs"/>
              </a:defRPr>
            </a:lvl1pPr>
          </a:lstStyle>
          <a:p>
            <a:pPr>
              <a:defRPr/>
            </a:pPr>
            <a:endParaRPr lang="en-GB" dirty="0"/>
          </a:p>
        </p:txBody>
      </p:sp>
      <p:sp>
        <p:nvSpPr>
          <p:cNvPr id="59396" name="Rectangle 4"/>
          <p:cNvSpPr>
            <a:spLocks noGrp="1" noChangeArrowheads="1"/>
          </p:cNvSpPr>
          <p:nvPr>
            <p:ph type="ftr" sz="quarter" idx="2"/>
          </p:nvPr>
        </p:nvSpPr>
        <p:spPr bwMode="auto">
          <a:xfrm>
            <a:off x="0" y="8772525"/>
            <a:ext cx="3005138"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cs typeface="+mn-cs"/>
              </a:defRPr>
            </a:lvl1pPr>
          </a:lstStyle>
          <a:p>
            <a:pPr>
              <a:defRPr/>
            </a:pPr>
            <a:endParaRPr lang="en-GB" dirty="0"/>
          </a:p>
        </p:txBody>
      </p:sp>
      <p:sp>
        <p:nvSpPr>
          <p:cNvPr id="59397" name="Rectangle 5"/>
          <p:cNvSpPr>
            <a:spLocks noGrp="1" noChangeArrowheads="1"/>
          </p:cNvSpPr>
          <p:nvPr>
            <p:ph type="sldNum" sz="quarter" idx="3"/>
          </p:nvPr>
        </p:nvSpPr>
        <p:spPr bwMode="auto">
          <a:xfrm>
            <a:off x="3929063" y="8772525"/>
            <a:ext cx="3005137"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cs typeface="+mn-cs"/>
              </a:defRPr>
            </a:lvl1pPr>
          </a:lstStyle>
          <a:p>
            <a:pPr>
              <a:defRPr/>
            </a:pPr>
            <a:fld id="{83CC6852-59D5-461F-988B-9C2430703591}" type="slidenum">
              <a:rPr lang="en-GB"/>
              <a:pPr>
                <a:defRPr/>
              </a:pPr>
              <a:t>‹#›</a:t>
            </a:fld>
            <a:endParaRPr lang="en-GB" dirty="0"/>
          </a:p>
        </p:txBody>
      </p:sp>
    </p:spTree>
    <p:extLst>
      <p:ext uri="{BB962C8B-B14F-4D97-AF65-F5344CB8AC3E}">
        <p14:creationId xmlns:p14="http://schemas.microsoft.com/office/powerpoint/2010/main" val="387794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3005138" cy="461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cs typeface="+mn-cs"/>
              </a:defRPr>
            </a:lvl1pPr>
          </a:lstStyle>
          <a:p>
            <a:pPr>
              <a:defRPr/>
            </a:pPr>
            <a:endParaRPr lang="en-US" dirty="0"/>
          </a:p>
        </p:txBody>
      </p:sp>
      <p:sp>
        <p:nvSpPr>
          <p:cNvPr id="78851" name="Rectangle 3"/>
          <p:cNvSpPr>
            <a:spLocks noGrp="1" noChangeArrowheads="1"/>
          </p:cNvSpPr>
          <p:nvPr>
            <p:ph type="dt" idx="1"/>
          </p:nvPr>
        </p:nvSpPr>
        <p:spPr bwMode="auto">
          <a:xfrm>
            <a:off x="3927475" y="0"/>
            <a:ext cx="3005138" cy="461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cs typeface="+mn-cs"/>
              </a:defRPr>
            </a:lvl1pPr>
          </a:lstStyle>
          <a:p>
            <a:pPr>
              <a:defRPr/>
            </a:pPr>
            <a:endParaRPr lang="en-US" dirty="0"/>
          </a:p>
        </p:txBody>
      </p:sp>
      <p:sp>
        <p:nvSpPr>
          <p:cNvPr id="93188" name="Rectangle 4"/>
          <p:cNvSpPr>
            <a:spLocks noGrp="1" noRot="1" noChangeAspect="1" noChangeArrowheads="1" noTextEdit="1"/>
          </p:cNvSpPr>
          <p:nvPr>
            <p:ph type="sldImg" idx="2"/>
          </p:nvPr>
        </p:nvSpPr>
        <p:spPr bwMode="auto">
          <a:xfrm>
            <a:off x="1158875" y="692150"/>
            <a:ext cx="4616450" cy="3462338"/>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93738" y="4386263"/>
            <a:ext cx="5546725" cy="41544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769350"/>
            <a:ext cx="3005138" cy="4619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cs typeface="+mn-cs"/>
              </a:defRPr>
            </a:lvl1pPr>
          </a:lstStyle>
          <a:p>
            <a:pPr>
              <a:defRPr/>
            </a:pPr>
            <a:endParaRPr lang="en-US" dirty="0"/>
          </a:p>
        </p:txBody>
      </p:sp>
      <p:sp>
        <p:nvSpPr>
          <p:cNvPr id="78855" name="Rectangle 7"/>
          <p:cNvSpPr>
            <a:spLocks noGrp="1" noChangeArrowheads="1"/>
          </p:cNvSpPr>
          <p:nvPr>
            <p:ph type="sldNum" sz="quarter" idx="5"/>
          </p:nvPr>
        </p:nvSpPr>
        <p:spPr bwMode="auto">
          <a:xfrm>
            <a:off x="3927475" y="8769350"/>
            <a:ext cx="3005138" cy="4619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cs typeface="+mn-cs"/>
              </a:defRPr>
            </a:lvl1pPr>
          </a:lstStyle>
          <a:p>
            <a:pPr>
              <a:defRPr/>
            </a:pPr>
            <a:fld id="{B96D12F6-9394-4BDE-BC21-0AF8F91F7EBF}" type="slidenum">
              <a:rPr lang="en-US"/>
              <a:pPr>
                <a:defRPr/>
              </a:pPr>
              <a:t>‹#›</a:t>
            </a:fld>
            <a:endParaRPr lang="en-US" dirty="0"/>
          </a:p>
        </p:txBody>
      </p:sp>
    </p:spTree>
    <p:extLst>
      <p:ext uri="{BB962C8B-B14F-4D97-AF65-F5344CB8AC3E}">
        <p14:creationId xmlns:p14="http://schemas.microsoft.com/office/powerpoint/2010/main" val="1059590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34618AF-36D7-49D9-AD83-E7249EC4DD29}" type="slidenum">
              <a:rPr lang="en-US" smtClean="0"/>
              <a:pPr/>
              <a:t>1</a:t>
            </a:fld>
            <a:endParaRPr lang="en-US" dirty="0"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90360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pPr>
                <a:defRPr/>
              </a:pPr>
              <a:t>40</a:t>
            </a:fld>
            <a:endParaRPr lang="en-US" dirty="0"/>
          </a:p>
        </p:txBody>
      </p:sp>
    </p:spTree>
    <p:extLst>
      <p:ext uri="{BB962C8B-B14F-4D97-AF65-F5344CB8AC3E}">
        <p14:creationId xmlns:p14="http://schemas.microsoft.com/office/powerpoint/2010/main" val="739761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Image from a</a:t>
            </a:r>
            <a:r>
              <a:rPr lang="en-GB" baseline="0" dirty="0" smtClean="0"/>
              <a:t> friend, source unknown</a:t>
            </a:r>
            <a:endParaRPr lang="en-GB" dirty="0"/>
          </a:p>
        </p:txBody>
      </p:sp>
      <p:sp>
        <p:nvSpPr>
          <p:cNvPr id="4" name="Slide Number Placeholder 3"/>
          <p:cNvSpPr>
            <a:spLocks noGrp="1"/>
          </p:cNvSpPr>
          <p:nvPr>
            <p:ph type="sldNum" sz="quarter" idx="10"/>
          </p:nvPr>
        </p:nvSpPr>
        <p:spPr/>
        <p:txBody>
          <a:bodyPr/>
          <a:lstStyle/>
          <a:p>
            <a:fld id="{0955F727-92BB-4EA7-9824-B044DF52C2BE}" type="slidenum">
              <a:rPr lang="en-GB" smtClean="0"/>
              <a:pPr/>
              <a:t>41</a:t>
            </a:fld>
            <a:endParaRPr lang="en-GB" dirty="0"/>
          </a:p>
        </p:txBody>
      </p:sp>
    </p:spTree>
    <p:extLst>
      <p:ext uri="{BB962C8B-B14F-4D97-AF65-F5344CB8AC3E}">
        <p14:creationId xmlns:p14="http://schemas.microsoft.com/office/powerpoint/2010/main" val="4142048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Image from a</a:t>
            </a:r>
            <a:r>
              <a:rPr lang="en-GB" baseline="0" dirty="0" smtClean="0"/>
              <a:t> friend, source unknown</a:t>
            </a:r>
            <a:endParaRPr lang="en-GB" dirty="0"/>
          </a:p>
        </p:txBody>
      </p:sp>
      <p:sp>
        <p:nvSpPr>
          <p:cNvPr id="4" name="Slide Number Placeholder 3"/>
          <p:cNvSpPr>
            <a:spLocks noGrp="1"/>
          </p:cNvSpPr>
          <p:nvPr>
            <p:ph type="sldNum" sz="quarter" idx="10"/>
          </p:nvPr>
        </p:nvSpPr>
        <p:spPr/>
        <p:txBody>
          <a:bodyPr/>
          <a:lstStyle/>
          <a:p>
            <a:fld id="{0955F727-92BB-4EA7-9824-B044DF52C2BE}" type="slidenum">
              <a:rPr lang="en-GB" smtClean="0"/>
              <a:pPr/>
              <a:t>42</a:t>
            </a:fld>
            <a:endParaRPr lang="en-GB" dirty="0"/>
          </a:p>
        </p:txBody>
      </p:sp>
    </p:spTree>
    <p:extLst>
      <p:ext uri="{BB962C8B-B14F-4D97-AF65-F5344CB8AC3E}">
        <p14:creationId xmlns:p14="http://schemas.microsoft.com/office/powerpoint/2010/main" val="1771498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1 </a:t>
            </a:r>
            <a:r>
              <a:rPr lang="en-GB" sz="1200" kern="1200" dirty="0" smtClean="0">
                <a:solidFill>
                  <a:schemeClr val="tx1"/>
                </a:solidFill>
                <a:latin typeface="Times New Roman" pitchFamily="18" charset="0"/>
                <a:ea typeface="+mn-ea"/>
                <a:cs typeface="+mn-cs"/>
              </a:rPr>
              <a:t>• Voltage – a measure of the potential difference or electrical driving force/pressure that is forcing electricity through the conductor (unit: volt; symbol: V).</a:t>
            </a:r>
          </a:p>
          <a:p>
            <a:r>
              <a:rPr lang="en-GB" sz="1200" kern="1200" dirty="0" smtClean="0">
                <a:solidFill>
                  <a:schemeClr val="tx1"/>
                </a:solidFill>
                <a:latin typeface="Times New Roman" pitchFamily="18" charset="0"/>
                <a:ea typeface="+mn-ea"/>
                <a:cs typeface="+mn-cs"/>
              </a:rPr>
              <a:t>• Current – a measure of the rate of flow of electricity through a conductor (unit: ampere or amp; symbol: I).</a:t>
            </a:r>
          </a:p>
          <a:p>
            <a:r>
              <a:rPr lang="en-GB" sz="1200" kern="1200" dirty="0" smtClean="0">
                <a:solidFill>
                  <a:schemeClr val="tx1"/>
                </a:solidFill>
                <a:latin typeface="Times New Roman" pitchFamily="18" charset="0"/>
                <a:ea typeface="+mn-ea"/>
                <a:cs typeface="+mn-cs"/>
              </a:rPr>
              <a:t>• Resistance – a measure of how much a component in the circuit resists the passage of electricity (unit: ohm; symbol: R).</a:t>
            </a:r>
          </a:p>
          <a:p>
            <a:endParaRPr lang="en-GB" dirty="0" smtClean="0"/>
          </a:p>
          <a:p>
            <a:r>
              <a:rPr lang="en-GB" dirty="0" smtClean="0"/>
              <a:t>2- Electric</a:t>
            </a:r>
            <a:r>
              <a:rPr lang="en-GB" baseline="0" dirty="0" smtClean="0"/>
              <a:t> shock, fire and explosion, burns, arcing, secondary effects</a:t>
            </a:r>
          </a:p>
          <a:p>
            <a:endParaRPr lang="en-GB" baseline="0" dirty="0" smtClean="0"/>
          </a:p>
          <a:p>
            <a:r>
              <a:rPr lang="en-GB" baseline="0" dirty="0" smtClean="0"/>
              <a:t>3- faulty equipment overheating; overloading; misuse; ignition of a flammable atmosphere; heat or sparks generated during normal operation</a:t>
            </a:r>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pPr>
                <a:defRPr/>
              </a:pPr>
              <a:t>43</a:t>
            </a:fld>
            <a:endParaRPr lang="en-US" dirty="0"/>
          </a:p>
        </p:txBody>
      </p:sp>
    </p:spTree>
    <p:extLst>
      <p:ext uri="{BB962C8B-B14F-4D97-AF65-F5344CB8AC3E}">
        <p14:creationId xmlns:p14="http://schemas.microsoft.com/office/powerpoint/2010/main" val="149366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pPr>
                <a:defRPr/>
              </a:pPr>
              <a:t>44</a:t>
            </a:fld>
            <a:endParaRPr lang="en-US" dirty="0"/>
          </a:p>
        </p:txBody>
      </p:sp>
    </p:spTree>
    <p:extLst>
      <p:ext uri="{BB962C8B-B14F-4D97-AF65-F5344CB8AC3E}">
        <p14:creationId xmlns:p14="http://schemas.microsoft.com/office/powerpoint/2010/main" val="2827414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pPr>
                <a:defRPr/>
              </a:pPr>
              <a:t>48</a:t>
            </a:fld>
            <a:endParaRPr lang="en-US" dirty="0"/>
          </a:p>
        </p:txBody>
      </p:sp>
    </p:spTree>
    <p:extLst>
      <p:ext uri="{BB962C8B-B14F-4D97-AF65-F5344CB8AC3E}">
        <p14:creationId xmlns:p14="http://schemas.microsoft.com/office/powerpoint/2010/main" val="3194963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27606925-E149-454A-A567-75E5D4B669D0}" type="slidenum">
              <a:rPr lang="en-US" smtClean="0"/>
              <a:pPr/>
              <a:t>49</a:t>
            </a:fld>
            <a:endParaRPr lang="en-US" dirty="0" smtClean="0"/>
          </a:p>
        </p:txBody>
      </p:sp>
      <p:sp>
        <p:nvSpPr>
          <p:cNvPr id="151555" name="Rectangle 1026"/>
          <p:cNvSpPr>
            <a:spLocks noGrp="1" noRot="1" noChangeAspect="1" noChangeArrowheads="1" noTextEdit="1"/>
          </p:cNvSpPr>
          <p:nvPr>
            <p:ph type="sldImg"/>
          </p:nvPr>
        </p:nvSpPr>
        <p:spPr>
          <a:ln/>
        </p:spPr>
      </p:sp>
      <p:sp>
        <p:nvSpPr>
          <p:cNvPr id="151556" name="Rectangle 1027"/>
          <p:cNvSpPr>
            <a:spLocks noGrp="1" noChangeArrowheads="1"/>
          </p:cNvSpPr>
          <p:nvPr>
            <p:ph type="body" idx="1"/>
          </p:nvPr>
        </p:nvSpPr>
        <p:spPr>
          <a:noFill/>
          <a:ln/>
        </p:spPr>
        <p:txBody>
          <a:bodyPr/>
          <a:lstStyle/>
          <a:p>
            <a:r>
              <a:rPr lang="en-GB" sz="1200" kern="1200" dirty="0" smtClean="0">
                <a:solidFill>
                  <a:schemeClr val="tx1"/>
                </a:solidFill>
                <a:latin typeface="Times New Roman" pitchFamily="18" charset="0"/>
                <a:ea typeface="+mn-ea"/>
                <a:cs typeface="+mn-cs"/>
              </a:rPr>
              <a:t>Advantages of fuses:</a:t>
            </a:r>
          </a:p>
          <a:p>
            <a:r>
              <a:rPr lang="en-GB" sz="1200" kern="1200" dirty="0" smtClean="0">
                <a:solidFill>
                  <a:schemeClr val="tx1"/>
                </a:solidFill>
                <a:latin typeface="Times New Roman" pitchFamily="18" charset="0"/>
                <a:ea typeface="+mn-ea"/>
                <a:cs typeface="+mn-cs"/>
              </a:rPr>
              <a:t>• Very cheap and reliable.</a:t>
            </a:r>
          </a:p>
          <a:p>
            <a:r>
              <a:rPr lang="en-GB" sz="1200" kern="1200" dirty="0" smtClean="0">
                <a:solidFill>
                  <a:schemeClr val="tx1"/>
                </a:solidFill>
                <a:latin typeface="Times New Roman" pitchFamily="18" charset="0"/>
                <a:ea typeface="+mn-ea"/>
                <a:cs typeface="+mn-cs"/>
              </a:rPr>
              <a:t>• Offer a good level of protection for the electrical equipment against current overload that might damage the equipment or cause overheating, fire or explosion.</a:t>
            </a:r>
          </a:p>
          <a:p>
            <a:r>
              <a:rPr lang="en-GB" sz="1200" kern="1200" dirty="0" smtClean="0">
                <a:solidFill>
                  <a:schemeClr val="tx1"/>
                </a:solidFill>
                <a:latin typeface="Times New Roman" pitchFamily="18" charset="0"/>
                <a:ea typeface="+mn-ea"/>
                <a:cs typeface="+mn-cs"/>
              </a:rPr>
              <a:t>Limitations of fuses:</a:t>
            </a:r>
          </a:p>
          <a:p>
            <a:r>
              <a:rPr lang="en-GB" sz="1200" kern="1200" dirty="0" smtClean="0">
                <a:solidFill>
                  <a:schemeClr val="tx1"/>
                </a:solidFill>
                <a:latin typeface="Times New Roman" pitchFamily="18" charset="0"/>
                <a:ea typeface="+mn-ea"/>
                <a:cs typeface="+mn-cs"/>
              </a:rPr>
              <a:t>• They primarily protect equipment and not people. It is possible to receive a severe, even fatal, electrical shock from equipment that is protected by a fuse for two reasons:</a:t>
            </a:r>
          </a:p>
          <a:p>
            <a:r>
              <a:rPr lang="en-GB" sz="1200" kern="1200" dirty="0" smtClean="0">
                <a:solidFill>
                  <a:schemeClr val="tx1"/>
                </a:solidFill>
                <a:latin typeface="Times New Roman" pitchFamily="18" charset="0"/>
                <a:ea typeface="+mn-ea"/>
                <a:cs typeface="+mn-cs"/>
              </a:rPr>
              <a:t>– A fuse does not stop current flow quickly enough to prevent ventricular fibrillation.</a:t>
            </a:r>
          </a:p>
          <a:p>
            <a:r>
              <a:rPr lang="en-GB" sz="1200" kern="1200" dirty="0" smtClean="0">
                <a:solidFill>
                  <a:schemeClr val="tx1"/>
                </a:solidFill>
                <a:latin typeface="Times New Roman" pitchFamily="18" charset="0"/>
                <a:ea typeface="+mn-ea"/>
                <a:cs typeface="+mn-cs"/>
              </a:rPr>
              <a:t>– The current flow must be above the fuse rating for the fuse to operate and this may be above the 60 mA capable of causing fatal injury.</a:t>
            </a:r>
          </a:p>
          <a:p>
            <a:r>
              <a:rPr lang="en-GB" sz="1200" kern="1200" dirty="0" smtClean="0">
                <a:solidFill>
                  <a:schemeClr val="tx1"/>
                </a:solidFill>
                <a:latin typeface="Times New Roman" pitchFamily="18" charset="0"/>
                <a:ea typeface="+mn-ea"/>
                <a:cs typeface="+mn-cs"/>
              </a:rPr>
              <a:t>• Very easy to bypass, e.g. by wrapping the fuse in tinfoil.</a:t>
            </a:r>
          </a:p>
          <a:p>
            <a:pPr eaLnBrk="1" hangingPunct="1"/>
            <a:endParaRPr lang="en-US" dirty="0" smtClean="0"/>
          </a:p>
        </p:txBody>
      </p:sp>
    </p:spTree>
    <p:extLst>
      <p:ext uri="{BB962C8B-B14F-4D97-AF65-F5344CB8AC3E}">
        <p14:creationId xmlns:p14="http://schemas.microsoft.com/office/powerpoint/2010/main" val="3707234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2707F05B-7BD7-4331-8E35-8EC0A14DD5F4}" type="slidenum">
              <a:rPr lang="en-US" smtClean="0"/>
              <a:pPr/>
              <a:t>50</a:t>
            </a:fld>
            <a:endParaRPr lang="en-US" dirty="0" smtClean="0"/>
          </a:p>
        </p:txBody>
      </p:sp>
      <p:sp>
        <p:nvSpPr>
          <p:cNvPr id="152579" name="Rectangle 1026"/>
          <p:cNvSpPr>
            <a:spLocks noGrp="1" noRot="1" noChangeAspect="1" noChangeArrowheads="1" noTextEdit="1"/>
          </p:cNvSpPr>
          <p:nvPr>
            <p:ph type="sldImg"/>
          </p:nvPr>
        </p:nvSpPr>
        <p:spPr>
          <a:ln/>
        </p:spPr>
      </p:sp>
      <p:sp>
        <p:nvSpPr>
          <p:cNvPr id="152580" name="Rectangle 1027"/>
          <p:cNvSpPr>
            <a:spLocks noGrp="1" noChangeArrowheads="1"/>
          </p:cNvSpPr>
          <p:nvPr>
            <p:ph type="body" idx="1"/>
          </p:nvPr>
        </p:nvSpPr>
        <p:spPr>
          <a:noFill/>
          <a:ln/>
        </p:spPr>
        <p:txBody>
          <a:bodyPr/>
          <a:lstStyle/>
          <a:p>
            <a:pPr eaLnBrk="1" hangingPunct="1"/>
            <a:r>
              <a:rPr lang="en-US" dirty="0" smtClean="0"/>
              <a:t>Circuit</a:t>
            </a:r>
            <a:r>
              <a:rPr lang="en-US" baseline="0" dirty="0" smtClean="0"/>
              <a:t> breakers are resettable fuses</a:t>
            </a:r>
          </a:p>
          <a:p>
            <a:pPr eaLnBrk="1" hangingPunct="1"/>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smtClean="0">
                <a:solidFill>
                  <a:schemeClr val="tx1"/>
                </a:solidFill>
                <a:latin typeface="Times New Roman" pitchFamily="18" charset="0"/>
                <a:ea typeface="+mn-ea"/>
                <a:cs typeface="+mn-cs"/>
              </a:rPr>
              <a:t>advantages of MCBs - they do not have to be removed in order to be reset and so they are more tamper-proof than fuses. The limitations of MCBs are similar to those for fuses.</a:t>
            </a:r>
          </a:p>
          <a:p>
            <a:pPr eaLnBrk="1" hangingPunct="1"/>
            <a:endParaRPr lang="en-US" dirty="0" smtClean="0"/>
          </a:p>
        </p:txBody>
      </p:sp>
    </p:spTree>
    <p:extLst>
      <p:ext uri="{BB962C8B-B14F-4D97-AF65-F5344CB8AC3E}">
        <p14:creationId xmlns:p14="http://schemas.microsoft.com/office/powerpoint/2010/main" val="3743721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E183F878-D4BA-4C11-AB1B-EB4C74A28B12}" type="slidenum">
              <a:rPr lang="en-US" smtClean="0"/>
              <a:pPr/>
              <a:t>51</a:t>
            </a:fld>
            <a:endParaRPr lang="en-US" dirty="0" smtClean="0"/>
          </a:p>
        </p:txBody>
      </p:sp>
      <p:sp>
        <p:nvSpPr>
          <p:cNvPr id="150531" name="Rectangle 1026"/>
          <p:cNvSpPr>
            <a:spLocks noGrp="1" noRot="1" noChangeAspect="1" noChangeArrowheads="1" noTextEdit="1"/>
          </p:cNvSpPr>
          <p:nvPr>
            <p:ph type="sldImg"/>
          </p:nvPr>
        </p:nvSpPr>
        <p:spPr>
          <a:ln/>
        </p:spPr>
      </p:sp>
      <p:sp>
        <p:nvSpPr>
          <p:cNvPr id="150532" name="Rectangle 1027"/>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kern="1200" dirty="0" smtClean="0">
                <a:solidFill>
                  <a:schemeClr val="tx1"/>
                </a:solidFill>
                <a:latin typeface="Times New Roman" pitchFamily="18" charset="0"/>
                <a:ea typeface="+mn-ea"/>
                <a:cs typeface="+mn-cs"/>
              </a:rPr>
              <a:t>Earthing is a way of protecting equipment so that in the event of an electrical fault, current flows safely to earth rather than flowing through a person who might be touching the equipment. The earth wire of an item of electrical equipment is usually connected to the outer metal casing or chassis of the equipment. If a fault develops and the casing or chassis becomes live then a current will flow down this earth wire. Electricity always takes the path of least resistance, and since the earth wire will have very low resistance the majority of fault current will flow safely to earth through the wire. Any person touching the casing will receive a minor shock.</a:t>
            </a:r>
          </a:p>
          <a:p>
            <a:pPr eaLnBrk="1" hangingPunct="1"/>
            <a:endParaRPr lang="en-US" dirty="0" smtClean="0"/>
          </a:p>
          <a:p>
            <a:r>
              <a:rPr lang="en-GB" sz="1200" kern="1200" dirty="0" smtClean="0">
                <a:solidFill>
                  <a:schemeClr val="tx1"/>
                </a:solidFill>
                <a:latin typeface="Times New Roman" pitchFamily="18" charset="0"/>
                <a:ea typeface="+mn-ea"/>
                <a:cs typeface="+mn-cs"/>
              </a:rPr>
              <a:t>Advantages of earthing:</a:t>
            </a:r>
          </a:p>
          <a:p>
            <a:r>
              <a:rPr lang="en-GB" sz="1200" kern="1200" dirty="0" smtClean="0">
                <a:solidFill>
                  <a:schemeClr val="tx1"/>
                </a:solidFill>
                <a:latin typeface="Times New Roman" pitchFamily="18" charset="0"/>
                <a:ea typeface="+mn-ea"/>
                <a:cs typeface="+mn-cs"/>
              </a:rPr>
              <a:t>• It protects the person from fatal electric shock.</a:t>
            </a:r>
          </a:p>
          <a:p>
            <a:r>
              <a:rPr lang="en-GB" sz="1200" kern="1200" dirty="0" smtClean="0">
                <a:solidFill>
                  <a:schemeClr val="tx1"/>
                </a:solidFill>
                <a:latin typeface="Times New Roman" pitchFamily="18" charset="0"/>
                <a:ea typeface="+mn-ea"/>
                <a:cs typeface="+mn-cs"/>
              </a:rPr>
              <a:t>• It often provides secondary protection to the equipment because a large fault current flowing to earth will overrate the fuse or MCB.</a:t>
            </a:r>
          </a:p>
          <a:p>
            <a:r>
              <a:rPr lang="en-GB" sz="1200" kern="1200" dirty="0" smtClean="0">
                <a:solidFill>
                  <a:schemeClr val="tx1"/>
                </a:solidFill>
                <a:latin typeface="Times New Roman" pitchFamily="18" charset="0"/>
                <a:ea typeface="+mn-ea"/>
                <a:cs typeface="+mn-cs"/>
              </a:rPr>
              <a:t>Limitations of earthing:</a:t>
            </a:r>
          </a:p>
          <a:p>
            <a:r>
              <a:rPr lang="en-GB" sz="1200" kern="1200" dirty="0" smtClean="0">
                <a:solidFill>
                  <a:schemeClr val="tx1"/>
                </a:solidFill>
                <a:latin typeface="Times New Roman" pitchFamily="18" charset="0"/>
                <a:ea typeface="+mn-ea"/>
                <a:cs typeface="+mn-cs"/>
              </a:rPr>
              <a:t>• A poor or broken earth connection will prevent the earth from working properly, but since the earth wire does not take part in the normal functioning of the equipment this fault can go completely undetected.</a:t>
            </a:r>
          </a:p>
          <a:p>
            <a:r>
              <a:rPr lang="en-GB" sz="1200" kern="1200" dirty="0" smtClean="0">
                <a:solidFill>
                  <a:schemeClr val="tx1"/>
                </a:solidFill>
                <a:latin typeface="Times New Roman" pitchFamily="18" charset="0"/>
                <a:ea typeface="+mn-ea"/>
                <a:cs typeface="+mn-cs"/>
              </a:rPr>
              <a:t>• It is easy to disconnect and disable.</a:t>
            </a:r>
          </a:p>
          <a:p>
            <a:pPr eaLnBrk="1" hangingPunct="1"/>
            <a:endParaRPr lang="en-US" dirty="0" smtClean="0"/>
          </a:p>
        </p:txBody>
      </p:sp>
    </p:spTree>
    <p:extLst>
      <p:ext uri="{BB962C8B-B14F-4D97-AF65-F5344CB8AC3E}">
        <p14:creationId xmlns:p14="http://schemas.microsoft.com/office/powerpoint/2010/main" val="967414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C9FD0A88-6820-4F2E-A50D-01ED2B316B5D}" type="slidenum">
              <a:rPr lang="en-US" smtClean="0"/>
              <a:pPr/>
              <a:t>52</a:t>
            </a:fld>
            <a:endParaRPr lang="en-US" dirty="0" smtClean="0"/>
          </a:p>
        </p:txBody>
      </p:sp>
      <p:sp>
        <p:nvSpPr>
          <p:cNvPr id="155651" name="Rectangle 1026"/>
          <p:cNvSpPr>
            <a:spLocks noGrp="1" noRot="1" noChangeAspect="1" noChangeArrowheads="1" noTextEdit="1"/>
          </p:cNvSpPr>
          <p:nvPr>
            <p:ph type="sldImg"/>
          </p:nvPr>
        </p:nvSpPr>
        <p:spPr>
          <a:ln/>
        </p:spPr>
      </p:sp>
      <p:sp>
        <p:nvSpPr>
          <p:cNvPr id="155652" name="Rectangle 1027"/>
          <p:cNvSpPr>
            <a:spLocks noGrp="1" noChangeArrowheads="1"/>
          </p:cNvSpPr>
          <p:nvPr>
            <p:ph type="body" idx="1"/>
          </p:nvPr>
        </p:nvSpPr>
        <p:spPr>
          <a:noFill/>
          <a:ln/>
        </p:spPr>
        <p:txBody>
          <a:bodyPr/>
          <a:lstStyle/>
          <a:p>
            <a:r>
              <a:rPr lang="en-GB" sz="1200" kern="1200" dirty="0" smtClean="0">
                <a:solidFill>
                  <a:schemeClr val="tx1"/>
                </a:solidFill>
                <a:latin typeface="Times New Roman" pitchFamily="18" charset="0"/>
                <a:ea typeface="+mn-ea"/>
                <a:cs typeface="+mn-cs"/>
              </a:rPr>
              <a:t>The advantage of isolation as a form of protection is that it is a very effective method of ensuring that people cannot be injured by electrical energy when working on an electrical system. </a:t>
            </a:r>
          </a:p>
          <a:p>
            <a:r>
              <a:rPr lang="en-GB" sz="1200" kern="1200" dirty="0" smtClean="0">
                <a:solidFill>
                  <a:schemeClr val="tx1"/>
                </a:solidFill>
                <a:latin typeface="Times New Roman" pitchFamily="18" charset="0"/>
                <a:ea typeface="+mn-ea"/>
                <a:cs typeface="+mn-cs"/>
              </a:rPr>
              <a:t>The limitation of isolation is that, by definition, the electrical system is dead. Certain types of testing, fault finding and electrical installation and repair work have to be carried out with the electrical system on and live. In these circumstances isolation cannot be used.</a:t>
            </a:r>
          </a:p>
          <a:p>
            <a:pPr eaLnBrk="1" hangingPunct="1"/>
            <a:endParaRPr lang="en-US" dirty="0" smtClean="0"/>
          </a:p>
        </p:txBody>
      </p:sp>
    </p:spTree>
    <p:extLst>
      <p:ext uri="{BB962C8B-B14F-4D97-AF65-F5344CB8AC3E}">
        <p14:creationId xmlns:p14="http://schemas.microsoft.com/office/powerpoint/2010/main" val="1764921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pPr>
                <a:defRPr/>
              </a:pPr>
              <a:t>30</a:t>
            </a:fld>
            <a:endParaRPr lang="en-US" dirty="0"/>
          </a:p>
        </p:txBody>
      </p:sp>
    </p:spTree>
    <p:extLst>
      <p:ext uri="{BB962C8B-B14F-4D97-AF65-F5344CB8AC3E}">
        <p14:creationId xmlns:p14="http://schemas.microsoft.com/office/powerpoint/2010/main" val="700271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46C8035C-0460-47F2-9383-A9845F31F352}" type="slidenum">
              <a:rPr lang="en-US" smtClean="0"/>
              <a:pPr/>
              <a:t>58</a:t>
            </a:fld>
            <a:endParaRPr lang="en-US" dirty="0" smtClean="0"/>
          </a:p>
        </p:txBody>
      </p:sp>
      <p:sp>
        <p:nvSpPr>
          <p:cNvPr id="153603" name="Rectangle 2050"/>
          <p:cNvSpPr>
            <a:spLocks noGrp="1" noRot="1" noChangeAspect="1" noChangeArrowheads="1" noTextEdit="1"/>
          </p:cNvSpPr>
          <p:nvPr>
            <p:ph type="sldImg"/>
          </p:nvPr>
        </p:nvSpPr>
        <p:spPr>
          <a:ln/>
        </p:spPr>
      </p:sp>
      <p:sp>
        <p:nvSpPr>
          <p:cNvPr id="153604" name="Rectangle 2051"/>
          <p:cNvSpPr>
            <a:spLocks noGrp="1" noChangeArrowheads="1"/>
          </p:cNvSpPr>
          <p:nvPr>
            <p:ph type="body" idx="1"/>
          </p:nvPr>
        </p:nvSpPr>
        <p:spPr>
          <a:noFill/>
          <a:ln/>
        </p:spPr>
        <p:txBody>
          <a:bodyPr/>
          <a:lstStyle/>
          <a:p>
            <a:r>
              <a:rPr lang="en-GB" sz="1200" kern="1200" dirty="0" smtClean="0">
                <a:solidFill>
                  <a:schemeClr val="tx1"/>
                </a:solidFill>
                <a:latin typeface="Times New Roman" pitchFamily="18" charset="0"/>
                <a:ea typeface="+mn-ea"/>
                <a:cs typeface="+mn-cs"/>
              </a:rPr>
              <a:t>The advantage of RCDs is that they provide excellent protection for people in the event of electric shock.</a:t>
            </a:r>
          </a:p>
          <a:p>
            <a:r>
              <a:rPr lang="en-GB" sz="1200" kern="1200" dirty="0" smtClean="0">
                <a:solidFill>
                  <a:schemeClr val="tx1"/>
                </a:solidFill>
                <a:latin typeface="Times New Roman" pitchFamily="18" charset="0"/>
                <a:ea typeface="+mn-ea"/>
                <a:cs typeface="+mn-cs"/>
              </a:rPr>
              <a:t>The limitations of RCDs are that they:</a:t>
            </a:r>
          </a:p>
          <a:p>
            <a:r>
              <a:rPr lang="en-GB" sz="1200" kern="1200" dirty="0" smtClean="0">
                <a:solidFill>
                  <a:schemeClr val="tx1"/>
                </a:solidFill>
                <a:latin typeface="Times New Roman" pitchFamily="18" charset="0"/>
                <a:ea typeface="+mn-ea"/>
                <a:cs typeface="+mn-cs"/>
              </a:rPr>
              <a:t>• Do not provide over-current protection (they are not a fuse and work on a completely different principle).</a:t>
            </a:r>
          </a:p>
          <a:p>
            <a:r>
              <a:rPr lang="en-GB" sz="1200" kern="1200" dirty="0" smtClean="0">
                <a:solidFill>
                  <a:schemeClr val="tx1"/>
                </a:solidFill>
                <a:latin typeface="Times New Roman" pitchFamily="18" charset="0"/>
                <a:ea typeface="+mn-ea"/>
                <a:cs typeface="+mn-cs"/>
              </a:rPr>
              <a:t>• Have to be tested periodically and this is often not done.</a:t>
            </a:r>
          </a:p>
          <a:p>
            <a:r>
              <a:rPr lang="en-GB" sz="1200" kern="1200" dirty="0" smtClean="0">
                <a:solidFill>
                  <a:schemeClr val="tx1"/>
                </a:solidFill>
                <a:latin typeface="Times New Roman" pitchFamily="18" charset="0"/>
                <a:ea typeface="+mn-ea"/>
                <a:cs typeface="+mn-cs"/>
              </a:rPr>
              <a:t>• Can cause repeated circuit tripping if there is a fault and this can encourage people to not use them or to disable them.</a:t>
            </a:r>
          </a:p>
          <a:p>
            <a:pPr eaLnBrk="1" hangingPunct="1"/>
            <a:endParaRPr lang="en-US" dirty="0" smtClean="0"/>
          </a:p>
        </p:txBody>
      </p:sp>
    </p:spTree>
    <p:extLst>
      <p:ext uri="{BB962C8B-B14F-4D97-AF65-F5344CB8AC3E}">
        <p14:creationId xmlns:p14="http://schemas.microsoft.com/office/powerpoint/2010/main" val="2602627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46C8035C-0460-47F2-9383-A9845F31F352}" type="slidenum">
              <a:rPr lang="en-US" smtClean="0"/>
              <a:pPr/>
              <a:t>59</a:t>
            </a:fld>
            <a:endParaRPr lang="en-US" dirty="0" smtClean="0"/>
          </a:p>
        </p:txBody>
      </p:sp>
      <p:sp>
        <p:nvSpPr>
          <p:cNvPr id="153603" name="Rectangle 2050"/>
          <p:cNvSpPr>
            <a:spLocks noGrp="1" noRot="1" noChangeAspect="1" noChangeArrowheads="1" noTextEdit="1"/>
          </p:cNvSpPr>
          <p:nvPr>
            <p:ph type="sldImg"/>
          </p:nvPr>
        </p:nvSpPr>
        <p:spPr>
          <a:ln/>
        </p:spPr>
      </p:sp>
      <p:sp>
        <p:nvSpPr>
          <p:cNvPr id="153604" name="Rectangle 2051"/>
          <p:cNvSpPr>
            <a:spLocks noGrp="1" noChangeArrowheads="1"/>
          </p:cNvSpPr>
          <p:nvPr>
            <p:ph type="body" idx="1"/>
          </p:nvPr>
        </p:nvSpPr>
        <p:spPr>
          <a:noFill/>
          <a:ln/>
        </p:spPr>
        <p:txBody>
          <a:bodyPr/>
          <a:lstStyle/>
          <a:p>
            <a:r>
              <a:rPr lang="en-GB" sz="1200" kern="1200" dirty="0" smtClean="0">
                <a:solidFill>
                  <a:schemeClr val="tx1"/>
                </a:solidFill>
                <a:latin typeface="Times New Roman" pitchFamily="18" charset="0"/>
                <a:ea typeface="+mn-ea"/>
                <a:cs typeface="+mn-cs"/>
              </a:rPr>
              <a:t>The advantage of RCDs is that they provide excellent protection for people in the event of electric shock.</a:t>
            </a:r>
          </a:p>
          <a:p>
            <a:r>
              <a:rPr lang="en-GB" sz="1200" kern="1200" dirty="0" smtClean="0">
                <a:solidFill>
                  <a:schemeClr val="tx1"/>
                </a:solidFill>
                <a:latin typeface="Times New Roman" pitchFamily="18" charset="0"/>
                <a:ea typeface="+mn-ea"/>
                <a:cs typeface="+mn-cs"/>
              </a:rPr>
              <a:t>The limitations of RCDs are that they:</a:t>
            </a:r>
          </a:p>
          <a:p>
            <a:r>
              <a:rPr lang="en-GB" sz="1200" kern="1200" dirty="0" smtClean="0">
                <a:solidFill>
                  <a:schemeClr val="tx1"/>
                </a:solidFill>
                <a:latin typeface="Times New Roman" pitchFamily="18" charset="0"/>
                <a:ea typeface="+mn-ea"/>
                <a:cs typeface="+mn-cs"/>
              </a:rPr>
              <a:t>• Do not provide over-current protection (they are not a fuse and work on a completely different principle).</a:t>
            </a:r>
          </a:p>
          <a:p>
            <a:r>
              <a:rPr lang="en-GB" sz="1200" kern="1200" dirty="0" smtClean="0">
                <a:solidFill>
                  <a:schemeClr val="tx1"/>
                </a:solidFill>
                <a:latin typeface="Times New Roman" pitchFamily="18" charset="0"/>
                <a:ea typeface="+mn-ea"/>
                <a:cs typeface="+mn-cs"/>
              </a:rPr>
              <a:t>• Have to be tested periodically and this is often not done.</a:t>
            </a:r>
          </a:p>
          <a:p>
            <a:r>
              <a:rPr lang="en-GB" sz="1200" kern="1200" dirty="0" smtClean="0">
                <a:solidFill>
                  <a:schemeClr val="tx1"/>
                </a:solidFill>
                <a:latin typeface="Times New Roman" pitchFamily="18" charset="0"/>
                <a:ea typeface="+mn-ea"/>
                <a:cs typeface="+mn-cs"/>
              </a:rPr>
              <a:t>• Can cause repeated circuit tripping if there is a fault and this can encourage people to not use them or to disable them.</a:t>
            </a:r>
          </a:p>
          <a:p>
            <a:pPr eaLnBrk="1" hangingPunct="1"/>
            <a:endParaRPr lang="en-US" dirty="0" smtClean="0"/>
          </a:p>
        </p:txBody>
      </p:sp>
    </p:spTree>
    <p:extLst>
      <p:ext uri="{BB962C8B-B14F-4D97-AF65-F5344CB8AC3E}">
        <p14:creationId xmlns:p14="http://schemas.microsoft.com/office/powerpoint/2010/main" val="1830415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pPr>
                <a:defRPr/>
              </a:pPr>
              <a:t>60</a:t>
            </a:fld>
            <a:endParaRPr lang="en-US" dirty="0"/>
          </a:p>
        </p:txBody>
      </p:sp>
    </p:spTree>
    <p:extLst>
      <p:ext uri="{BB962C8B-B14F-4D97-AF65-F5344CB8AC3E}">
        <p14:creationId xmlns:p14="http://schemas.microsoft.com/office/powerpoint/2010/main" val="939651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Remember KATE from IGC 1.</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latin typeface="Times New Roman" pitchFamily="18" charset="0"/>
                <a:ea typeface="+mn-ea"/>
                <a:cs typeface="+mn-cs"/>
              </a:rPr>
              <a:t>The extent of personal knowledge and experience needed will have to be decided by the employer. It may be that these requirements can be relaxed provided an adequate level of supervision is being applied (for example, an apprentice electrician can gain experience provided they are appropriately supervised).</a:t>
            </a:r>
          </a:p>
          <a:p>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pPr>
                <a:defRPr/>
              </a:pPr>
              <a:t>61</a:t>
            </a:fld>
            <a:endParaRPr lang="en-US" dirty="0"/>
          </a:p>
        </p:txBody>
      </p:sp>
    </p:spTree>
    <p:extLst>
      <p:ext uri="{BB962C8B-B14F-4D97-AF65-F5344CB8AC3E}">
        <p14:creationId xmlns:p14="http://schemas.microsoft.com/office/powerpoint/2010/main" val="29511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7E4FCD95-E7DA-469C-8864-1F0099905A5E}" type="slidenum">
              <a:rPr lang="en-US" smtClean="0">
                <a:solidFill>
                  <a:prstClr val="black"/>
                </a:solidFill>
              </a:rPr>
              <a:pPr/>
              <a:t>62</a:t>
            </a:fld>
            <a:endParaRPr lang="en-US" dirty="0" smtClean="0">
              <a:solidFill>
                <a:prstClr val="black"/>
              </a:solidFill>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158423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7E4FCD95-E7DA-469C-8864-1F0099905A5E}" type="slidenum">
              <a:rPr lang="en-US" smtClean="0">
                <a:solidFill>
                  <a:prstClr val="black"/>
                </a:solidFill>
              </a:rPr>
              <a:pPr/>
              <a:t>63</a:t>
            </a:fld>
            <a:endParaRPr lang="en-US" dirty="0" smtClean="0">
              <a:solidFill>
                <a:prstClr val="black"/>
              </a:solidFill>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572461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Video “a bright arc, a guide to powerline safety” at</a:t>
            </a:r>
            <a:r>
              <a:rPr lang="en-GB" baseline="0" dirty="0" smtClean="0"/>
              <a:t> http://www.youtube.com/watch?v=0tIa564zW74.   WARNING Some graphic injuries of burns.  Useful as it recaps effects of electricity on the body.  Reference to lots of local requirements but the basic information is sound.</a:t>
            </a:r>
          </a:p>
          <a:p>
            <a:endParaRPr lang="en-GB" baseline="0" dirty="0" smtClean="0"/>
          </a:p>
          <a:p>
            <a:r>
              <a:rPr lang="en-GB" baseline="0" dirty="0" smtClean="0"/>
              <a:t>Buried cables were covered in element 1 of this unit (excavations)</a:t>
            </a:r>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solidFill>
                  <a:prstClr val="black"/>
                </a:solidFill>
              </a:rPr>
              <a:pPr>
                <a:defRPr/>
              </a:pPr>
              <a:t>64</a:t>
            </a:fld>
            <a:endParaRPr lang="en-US" dirty="0">
              <a:solidFill>
                <a:prstClr val="black"/>
              </a:solidFill>
            </a:endParaRPr>
          </a:p>
        </p:txBody>
      </p:sp>
    </p:spTree>
    <p:extLst>
      <p:ext uri="{BB962C8B-B14F-4D97-AF65-F5344CB8AC3E}">
        <p14:creationId xmlns:p14="http://schemas.microsoft.com/office/powerpoint/2010/main" val="2899160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sz="1200" kern="1200" dirty="0" smtClean="0">
                <a:solidFill>
                  <a:schemeClr val="tx1"/>
                </a:solidFill>
                <a:latin typeface="Times New Roman" pitchFamily="18" charset="0"/>
                <a:ea typeface="+mn-ea"/>
                <a:cs typeface="+mn-cs"/>
              </a:rPr>
              <a:t>Worth</a:t>
            </a:r>
            <a:r>
              <a:rPr lang="en-GB" sz="1200" kern="1200" baseline="0" dirty="0" smtClean="0">
                <a:solidFill>
                  <a:schemeClr val="tx1"/>
                </a:solidFill>
                <a:latin typeface="Times New Roman" pitchFamily="18" charset="0"/>
                <a:ea typeface="+mn-ea"/>
                <a:cs typeface="+mn-cs"/>
              </a:rPr>
              <a:t> mentioning that exposed conductors may exist within the workplace  - commonly found as the power source for overhead gantry cranes.  Care to be taken when people are working near these conductors i.e. isolate before inspector carried out crane examination.  I once found a crane running overhead within touching distance on a warehouse gantry – it was safe by location years before when it was installed, but the company installed an office on a mezzanine level and didn’t appreciate the hazard.</a:t>
            </a:r>
            <a:endParaRPr lang="en-GB" sz="1200" kern="1200" dirty="0" smtClean="0">
              <a:solidFill>
                <a:schemeClr val="tx1"/>
              </a:solidFill>
              <a:latin typeface="Times New Roman" pitchFamily="18" charset="0"/>
              <a:ea typeface="+mn-ea"/>
              <a:cs typeface="+mn-cs"/>
            </a:endParaRPr>
          </a:p>
          <a:p>
            <a:endParaRPr lang="en-GB" sz="1200" kern="1200" dirty="0" smtClean="0">
              <a:solidFill>
                <a:schemeClr val="tx1"/>
              </a:solidFill>
              <a:latin typeface="Times New Roman" pitchFamily="18" charset="0"/>
              <a:ea typeface="+mn-ea"/>
              <a:cs typeface="+mn-cs"/>
            </a:endParaRPr>
          </a:p>
          <a:p>
            <a:r>
              <a:rPr lang="en-GB" sz="1200" kern="1200" dirty="0" smtClean="0">
                <a:solidFill>
                  <a:schemeClr val="tx1"/>
                </a:solidFill>
                <a:latin typeface="Times New Roman" pitchFamily="18" charset="0"/>
                <a:ea typeface="+mn-ea"/>
                <a:cs typeface="+mn-cs"/>
              </a:rPr>
              <a:t>Since most overhead power lines are un-insulated, danger is created if the power line is touched or if</a:t>
            </a:r>
          </a:p>
          <a:p>
            <a:r>
              <a:rPr lang="en-GB" sz="1200" kern="1200" dirty="0" smtClean="0">
                <a:solidFill>
                  <a:schemeClr val="tx1"/>
                </a:solidFill>
                <a:latin typeface="Times New Roman" pitchFamily="18" charset="0"/>
                <a:ea typeface="+mn-ea"/>
                <a:cs typeface="+mn-cs"/>
              </a:rPr>
              <a:t>any conducting material is positioned close enough for electricity to arc across. This might be the case</a:t>
            </a:r>
          </a:p>
          <a:p>
            <a:r>
              <a:rPr lang="en-GB" sz="1200" kern="1200" dirty="0" smtClean="0">
                <a:solidFill>
                  <a:schemeClr val="tx1"/>
                </a:solidFill>
                <a:latin typeface="Times New Roman" pitchFamily="18" charset="0"/>
                <a:ea typeface="+mn-ea"/>
                <a:cs typeface="+mn-cs"/>
              </a:rPr>
              <a:t>during routine work in any workplace, but is a particular issue associated with construction work.</a:t>
            </a:r>
          </a:p>
          <a:p>
            <a:r>
              <a:rPr lang="en-GB" sz="1200" kern="1200" dirty="0" smtClean="0">
                <a:solidFill>
                  <a:schemeClr val="tx1"/>
                </a:solidFill>
                <a:latin typeface="Times New Roman" pitchFamily="18" charset="0"/>
                <a:ea typeface="+mn-ea"/>
                <a:cs typeface="+mn-cs"/>
              </a:rPr>
              <a:t>Prevention of accidents associated with proximity to live overhead power cables can be achieved by:</a:t>
            </a:r>
          </a:p>
          <a:p>
            <a:r>
              <a:rPr lang="en-GB" sz="1200" kern="1200" dirty="0" smtClean="0">
                <a:solidFill>
                  <a:schemeClr val="tx1"/>
                </a:solidFill>
                <a:latin typeface="Times New Roman" pitchFamily="18" charset="0"/>
                <a:ea typeface="+mn-ea"/>
                <a:cs typeface="+mn-cs"/>
              </a:rPr>
              <a:t>–– Isolating the power supply when working in the vicinity of power lines. If power cannot be isolated, it may be possible to sleeve low voltage power lines.</a:t>
            </a:r>
          </a:p>
          <a:p>
            <a:r>
              <a:rPr lang="en-GB" sz="1200" kern="1200" dirty="0" smtClean="0">
                <a:solidFill>
                  <a:schemeClr val="tx1"/>
                </a:solidFill>
                <a:latin typeface="Times New Roman" pitchFamily="18" charset="0"/>
                <a:ea typeface="+mn-ea"/>
                <a:cs typeface="+mn-cs"/>
              </a:rPr>
              <a:t>–– Using SSW and permit systems to control access into danger areas.</a:t>
            </a:r>
          </a:p>
          <a:p>
            <a:r>
              <a:rPr lang="en-GB" sz="1200" kern="1200" dirty="0" smtClean="0">
                <a:solidFill>
                  <a:schemeClr val="tx1"/>
                </a:solidFill>
                <a:latin typeface="Times New Roman" pitchFamily="18" charset="0"/>
                <a:ea typeface="+mn-ea"/>
                <a:cs typeface="+mn-cs"/>
              </a:rPr>
              <a:t>–– Using barriers, signage and goal-posts to keep plant and vehicles a safe distance from power lines.</a:t>
            </a:r>
          </a:p>
          <a:p>
            <a:r>
              <a:rPr lang="en-GB" sz="1200" kern="1200" dirty="0" smtClean="0">
                <a:solidFill>
                  <a:schemeClr val="tx1"/>
                </a:solidFill>
                <a:latin typeface="Times New Roman" pitchFamily="18" charset="0"/>
                <a:ea typeface="+mn-ea"/>
                <a:cs typeface="+mn-cs"/>
              </a:rPr>
              <a:t>–– Using banksmen when plant is manoeuvring near power lines.</a:t>
            </a:r>
          </a:p>
          <a:p>
            <a:r>
              <a:rPr lang="en-GB" sz="1200" kern="1200" dirty="0" smtClean="0">
                <a:solidFill>
                  <a:schemeClr val="tx1"/>
                </a:solidFill>
                <a:latin typeface="Times New Roman" pitchFamily="18" charset="0"/>
                <a:ea typeface="+mn-ea"/>
                <a:cs typeface="+mn-cs"/>
              </a:rPr>
              <a:t>–– Using non-conducting equipment, such as fibreglass ladders.</a:t>
            </a:r>
          </a:p>
          <a:p>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pPr>
                <a:defRPr/>
              </a:pPr>
              <a:t>65</a:t>
            </a:fld>
            <a:endParaRPr lang="en-US" dirty="0"/>
          </a:p>
        </p:txBody>
      </p:sp>
    </p:spTree>
    <p:extLst>
      <p:ext uri="{BB962C8B-B14F-4D97-AF65-F5344CB8AC3E}">
        <p14:creationId xmlns:p14="http://schemas.microsoft.com/office/powerpoint/2010/main" val="3213963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pPr>
                <a:defRPr/>
              </a:pPr>
              <a:t>66</a:t>
            </a:fld>
            <a:endParaRPr lang="en-US" dirty="0"/>
          </a:p>
        </p:txBody>
      </p:sp>
    </p:spTree>
    <p:extLst>
      <p:ext uri="{BB962C8B-B14F-4D97-AF65-F5344CB8AC3E}">
        <p14:creationId xmlns:p14="http://schemas.microsoft.com/office/powerpoint/2010/main" val="823703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Discuss the different methods of isolating the person from the power, by</a:t>
            </a:r>
            <a:r>
              <a:rPr lang="en-GB" baseline="0" dirty="0" smtClean="0"/>
              <a:t> turning off the power or moving the person away from the conductor with a non-conducting pole etc.</a:t>
            </a:r>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pPr>
                <a:defRPr/>
              </a:pPr>
              <a:t>67</a:t>
            </a:fld>
            <a:endParaRPr lang="en-US" dirty="0"/>
          </a:p>
        </p:txBody>
      </p:sp>
    </p:spTree>
    <p:extLst>
      <p:ext uri="{BB962C8B-B14F-4D97-AF65-F5344CB8AC3E}">
        <p14:creationId xmlns:p14="http://schemas.microsoft.com/office/powerpoint/2010/main" val="350490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CC921397-59B6-4958-9C2C-206CD7953D89}" type="slidenum">
              <a:rPr lang="en-US" smtClean="0"/>
              <a:pPr/>
              <a:t>32</a:t>
            </a:fld>
            <a:endParaRPr lang="en-US" dirty="0"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r>
              <a:rPr lang="en-US" dirty="0" smtClean="0"/>
              <a:t>Current is given the symbol “I” rather than “C” as “C” is already used for capacitance!</a:t>
            </a:r>
          </a:p>
          <a:p>
            <a:pPr eaLnBrk="1" hangingPunct="1"/>
            <a:endParaRPr lang="en-US" dirty="0" smtClean="0"/>
          </a:p>
          <a:p>
            <a:pPr eaLnBrk="1" hangingPunct="1"/>
            <a:r>
              <a:rPr lang="en-US" dirty="0" smtClean="0"/>
              <a:t>The pyramid may</a:t>
            </a:r>
            <a:r>
              <a:rPr lang="en-US" baseline="0" dirty="0" smtClean="0"/>
              <a:t> help delegates remember Ohms law.  If you cover the parameter that you are interested in, the remaining ones show you how to calculate it.  Parameters side by side are multiplied, parameters over each other mean divide.</a:t>
            </a:r>
          </a:p>
          <a:p>
            <a:pPr eaLnBrk="1" hangingPunct="1"/>
            <a:endParaRPr lang="en-US" baseline="0" dirty="0" smtClean="0"/>
          </a:p>
          <a:p>
            <a:pPr eaLnBrk="1" hangingPunct="1"/>
            <a:r>
              <a:rPr lang="en-US" baseline="0" dirty="0" smtClean="0"/>
              <a:t>So to calculate Volts, cover the V then V = IxR</a:t>
            </a:r>
          </a:p>
          <a:p>
            <a:pPr eaLnBrk="1" hangingPunct="1"/>
            <a:r>
              <a:rPr lang="en-US" baseline="0" dirty="0" smtClean="0"/>
              <a:t>To calculate current, cover over the I then I=V/R</a:t>
            </a:r>
          </a:p>
          <a:p>
            <a:pPr eaLnBrk="1" hangingPunct="1"/>
            <a:endParaRPr lang="en-US" baseline="0" dirty="0" smtClean="0"/>
          </a:p>
          <a:p>
            <a:pPr eaLnBrk="1" hangingPunct="1"/>
            <a:r>
              <a:rPr lang="en-US" baseline="0" dirty="0" smtClean="0"/>
              <a:t>It is unlikely that students will have to do Ohms  law calculations in an exam BUT it is really useful to use to explain why reduced low voltage equipment etc. is a good thing! </a:t>
            </a:r>
            <a:endParaRPr lang="en-US" dirty="0" smtClean="0"/>
          </a:p>
        </p:txBody>
      </p:sp>
    </p:spTree>
    <p:extLst>
      <p:ext uri="{BB962C8B-B14F-4D97-AF65-F5344CB8AC3E}">
        <p14:creationId xmlns:p14="http://schemas.microsoft.com/office/powerpoint/2010/main" val="3161880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955F727-92BB-4EA7-9824-B044DF52C2BE}" type="slidenum">
              <a:rPr lang="en-GB" smtClean="0"/>
              <a:pPr/>
              <a:t>68</a:t>
            </a:fld>
            <a:endParaRPr lang="en-GB" dirty="0"/>
          </a:p>
        </p:txBody>
      </p:sp>
    </p:spTree>
    <p:extLst>
      <p:ext uri="{BB962C8B-B14F-4D97-AF65-F5344CB8AC3E}">
        <p14:creationId xmlns:p14="http://schemas.microsoft.com/office/powerpoint/2010/main" val="1516209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smtClean="0">
                <a:solidFill>
                  <a:schemeClr val="tx1"/>
                </a:solidFill>
                <a:latin typeface="Times New Roman" pitchFamily="18" charset="0"/>
                <a:ea typeface="+mn-ea"/>
                <a:cs typeface="+mn-cs"/>
              </a:rPr>
              <a:t>Some items of electrical equipment should be visually inspected by the user routinely before use. This is particularly important for portable electrical equipment that is used in environments where damage can easily occur (such as a power tool used on a construction site).</a:t>
            </a:r>
          </a:p>
          <a:p>
            <a:r>
              <a:rPr lang="en-GB" sz="1200" kern="1200" dirty="0" smtClean="0">
                <a:solidFill>
                  <a:schemeClr val="tx1"/>
                </a:solidFill>
                <a:latin typeface="Times New Roman" pitchFamily="18" charset="0"/>
                <a:ea typeface="+mn-ea"/>
                <a:cs typeface="+mn-cs"/>
              </a:rPr>
              <a:t> </a:t>
            </a:r>
          </a:p>
          <a:p>
            <a:r>
              <a:rPr lang="en-GB" sz="1200" kern="1200" dirty="0" smtClean="0">
                <a:solidFill>
                  <a:schemeClr val="tx1"/>
                </a:solidFill>
                <a:latin typeface="Times New Roman" pitchFamily="18" charset="0"/>
                <a:ea typeface="+mn-ea"/>
                <a:cs typeface="+mn-cs"/>
              </a:rPr>
              <a:t>This user check does not involve any form of dismantling, but just careful visual inspection of the equipment. If visual inspection or tests show that the equipment is unsafe, then it must be taken out of service and repaired or discarded.</a:t>
            </a:r>
          </a:p>
          <a:p>
            <a:r>
              <a:rPr lang="en-GB" sz="1200" kern="1200" dirty="0" smtClean="0">
                <a:solidFill>
                  <a:schemeClr val="tx1"/>
                </a:solidFill>
                <a:latin typeface="Times New Roman" pitchFamily="18" charset="0"/>
                <a:ea typeface="+mn-ea"/>
                <a:cs typeface="+mn-cs"/>
              </a:rPr>
              <a:t> </a:t>
            </a:r>
          </a:p>
          <a:p>
            <a:r>
              <a:rPr lang="en-GB" sz="1200" kern="1200" dirty="0" smtClean="0">
                <a:solidFill>
                  <a:schemeClr val="tx1"/>
                </a:solidFill>
                <a:latin typeface="Times New Roman" pitchFamily="18" charset="0"/>
                <a:ea typeface="+mn-ea"/>
                <a:cs typeface="+mn-cs"/>
              </a:rPr>
              <a:t>Initially the equipment should be checked for suitability to ensure that it is appropriate for the task in hand, and that the equipment conforms to the relevant standards e.g. CE marked if for use in Europe.</a:t>
            </a:r>
          </a:p>
          <a:p>
            <a:endParaRPr lang="en-GB" dirty="0"/>
          </a:p>
        </p:txBody>
      </p:sp>
      <p:sp>
        <p:nvSpPr>
          <p:cNvPr id="4" name="Slide Number Placeholder 3"/>
          <p:cNvSpPr>
            <a:spLocks noGrp="1"/>
          </p:cNvSpPr>
          <p:nvPr>
            <p:ph type="sldNum" sz="quarter" idx="10"/>
          </p:nvPr>
        </p:nvSpPr>
        <p:spPr/>
        <p:txBody>
          <a:bodyPr/>
          <a:lstStyle/>
          <a:p>
            <a:fld id="{0955F727-92BB-4EA7-9824-B044DF52C2BE}" type="slidenum">
              <a:rPr lang="en-GB" smtClean="0"/>
              <a:pPr/>
              <a:t>69</a:t>
            </a:fld>
            <a:endParaRPr lang="en-GB" dirty="0"/>
          </a:p>
        </p:txBody>
      </p:sp>
    </p:spTree>
    <p:extLst>
      <p:ext uri="{BB962C8B-B14F-4D97-AF65-F5344CB8AC3E}">
        <p14:creationId xmlns:p14="http://schemas.microsoft.com/office/powerpoint/2010/main" val="776817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A303B388-DF96-4BAF-84E8-414CE045BA14}" type="slidenum">
              <a:rPr lang="en-US" smtClean="0"/>
              <a:pPr/>
              <a:t>70</a:t>
            </a:fld>
            <a:endParaRPr lang="en-US" dirty="0" smtClean="0"/>
          </a:p>
        </p:txBody>
      </p:sp>
      <p:sp>
        <p:nvSpPr>
          <p:cNvPr id="166915" name="Rectangle 1026"/>
          <p:cNvSpPr>
            <a:spLocks noGrp="1" noRot="1" noChangeAspect="1" noChangeArrowheads="1" noTextEdit="1"/>
          </p:cNvSpPr>
          <p:nvPr>
            <p:ph type="sldImg"/>
          </p:nvPr>
        </p:nvSpPr>
        <p:spPr>
          <a:ln/>
        </p:spPr>
      </p:sp>
      <p:sp>
        <p:nvSpPr>
          <p:cNvPr id="166916" name="Rectangle 1027"/>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905639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955F727-92BB-4EA7-9824-B044DF52C2BE}" type="slidenum">
              <a:rPr lang="en-GB" smtClean="0"/>
              <a:pPr/>
              <a:t>71</a:t>
            </a:fld>
            <a:endParaRPr lang="en-GB" dirty="0"/>
          </a:p>
        </p:txBody>
      </p:sp>
    </p:spTree>
    <p:extLst>
      <p:ext uri="{BB962C8B-B14F-4D97-AF65-F5344CB8AC3E}">
        <p14:creationId xmlns:p14="http://schemas.microsoft.com/office/powerpoint/2010/main" val="2796941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dirty="0" smtClean="0"/>
              <a:t>1 - </a:t>
            </a:r>
            <a:r>
              <a:rPr lang="en-GB" sz="1200" kern="1200" dirty="0" smtClean="0">
                <a:solidFill>
                  <a:schemeClr val="tx1"/>
                </a:solidFill>
                <a:latin typeface="Times New Roman" pitchFamily="18" charset="0"/>
                <a:ea typeface="+mn-ea"/>
                <a:cs typeface="+mn-cs"/>
              </a:rPr>
              <a:t>Advantages of fuses:</a:t>
            </a:r>
          </a:p>
          <a:p>
            <a:r>
              <a:rPr lang="en-GB" sz="1200" kern="1200" dirty="0" smtClean="0">
                <a:solidFill>
                  <a:schemeClr val="tx1"/>
                </a:solidFill>
                <a:latin typeface="Times New Roman" pitchFamily="18" charset="0"/>
                <a:ea typeface="+mn-ea"/>
                <a:cs typeface="+mn-cs"/>
              </a:rPr>
              <a:t>• Very cheap and reliable.</a:t>
            </a:r>
          </a:p>
          <a:p>
            <a:r>
              <a:rPr lang="en-GB" sz="1200" kern="1200" dirty="0" smtClean="0">
                <a:solidFill>
                  <a:schemeClr val="tx1"/>
                </a:solidFill>
                <a:latin typeface="Times New Roman" pitchFamily="18" charset="0"/>
                <a:ea typeface="+mn-ea"/>
                <a:cs typeface="+mn-cs"/>
              </a:rPr>
              <a:t>• Offer a good level of protection for the electrical equipment against current overload that might damage the equipment or cause overheating, fire or explosion.</a:t>
            </a:r>
          </a:p>
          <a:p>
            <a:r>
              <a:rPr lang="en-GB" sz="1200" kern="1200" dirty="0" smtClean="0">
                <a:solidFill>
                  <a:schemeClr val="tx1"/>
                </a:solidFill>
                <a:latin typeface="Times New Roman" pitchFamily="18" charset="0"/>
                <a:ea typeface="+mn-ea"/>
                <a:cs typeface="+mn-cs"/>
              </a:rPr>
              <a:t>Limitations of fuses:</a:t>
            </a:r>
          </a:p>
          <a:p>
            <a:r>
              <a:rPr lang="en-GB" sz="1200" kern="1200" dirty="0" smtClean="0">
                <a:solidFill>
                  <a:schemeClr val="tx1"/>
                </a:solidFill>
                <a:latin typeface="Times New Roman" pitchFamily="18" charset="0"/>
                <a:ea typeface="+mn-ea"/>
                <a:cs typeface="+mn-cs"/>
              </a:rPr>
              <a:t>• They primarily protect equipment and not people. It is possible to receive a severe, even fatal, electrical shock from equipment that is protected by a fuse for two reasons:</a:t>
            </a:r>
          </a:p>
          <a:p>
            <a:r>
              <a:rPr lang="en-GB" sz="1200" kern="1200" dirty="0" smtClean="0">
                <a:solidFill>
                  <a:schemeClr val="tx1"/>
                </a:solidFill>
                <a:latin typeface="Times New Roman" pitchFamily="18" charset="0"/>
                <a:ea typeface="+mn-ea"/>
                <a:cs typeface="+mn-cs"/>
              </a:rPr>
              <a:t>– A fuse does not stop current flow quickly enough to prevent ventricular fibrillation.</a:t>
            </a:r>
          </a:p>
          <a:p>
            <a:r>
              <a:rPr lang="en-GB" sz="1200" kern="1200" dirty="0" smtClean="0">
                <a:solidFill>
                  <a:schemeClr val="tx1"/>
                </a:solidFill>
                <a:latin typeface="Times New Roman" pitchFamily="18" charset="0"/>
                <a:ea typeface="+mn-ea"/>
                <a:cs typeface="+mn-cs"/>
              </a:rPr>
              <a:t>– The current flow must be above the fuse rating for the fuse to operate and this may be above the 60 mA capable of causing fatal injury.</a:t>
            </a:r>
          </a:p>
          <a:p>
            <a:r>
              <a:rPr lang="en-GB" sz="1200" kern="1200" dirty="0" smtClean="0">
                <a:solidFill>
                  <a:schemeClr val="tx1"/>
                </a:solidFill>
                <a:latin typeface="Times New Roman" pitchFamily="18" charset="0"/>
                <a:ea typeface="+mn-ea"/>
                <a:cs typeface="+mn-cs"/>
              </a:rPr>
              <a:t>• Very easy to bypass, e.g. by wrapping the fuse in tinfoil.</a:t>
            </a:r>
          </a:p>
          <a:p>
            <a:endParaRPr lang="en-GB" dirty="0" smtClean="0"/>
          </a:p>
          <a:p>
            <a:r>
              <a:rPr lang="en-GB" dirty="0" smtClean="0"/>
              <a:t>2- the removal of electrical power from an electrical</a:t>
            </a:r>
            <a:r>
              <a:rPr lang="en-GB" baseline="0" dirty="0" smtClean="0"/>
              <a:t> system.  This is more than “switching off” it is making the equipment “dead” and safe to work on</a:t>
            </a:r>
          </a:p>
          <a:p>
            <a:endParaRPr lang="en-GB" baseline="0" dirty="0" smtClean="0"/>
          </a:p>
          <a:p>
            <a:r>
              <a:rPr lang="en-GB" baseline="0" dirty="0" smtClean="0"/>
              <a:t>3- Live working is generally only permitted in law if it is not possible to work dead.  If live working the following controls are needed:</a:t>
            </a:r>
          </a:p>
          <a:p>
            <a:r>
              <a:rPr lang="en-GB" sz="1200" kern="1200" dirty="0" smtClean="0">
                <a:solidFill>
                  <a:schemeClr val="tx1"/>
                </a:solidFill>
                <a:latin typeface="Times New Roman" pitchFamily="18" charset="0"/>
                <a:ea typeface="+mn-ea"/>
                <a:cs typeface="+mn-cs"/>
              </a:rPr>
              <a:t>- SSW in place to ensure that the live work can be carried out safely. This SSW is likely to make</a:t>
            </a:r>
          </a:p>
          <a:p>
            <a:r>
              <a:rPr lang="en-GB" sz="1200" kern="1200" dirty="0" smtClean="0">
                <a:solidFill>
                  <a:schemeClr val="tx1"/>
                </a:solidFill>
                <a:latin typeface="Times New Roman" pitchFamily="18" charset="0"/>
                <a:ea typeface="+mn-ea"/>
                <a:cs typeface="+mn-cs"/>
              </a:rPr>
              <a:t>use of the following controls:</a:t>
            </a:r>
          </a:p>
          <a:p>
            <a:r>
              <a:rPr lang="en-GB" sz="1200" kern="1200" dirty="0" smtClean="0">
                <a:solidFill>
                  <a:schemeClr val="tx1"/>
                </a:solidFill>
                <a:latin typeface="Times New Roman" pitchFamily="18" charset="0"/>
                <a:ea typeface="+mn-ea"/>
                <a:cs typeface="+mn-cs"/>
              </a:rPr>
              <a:t>–– Permit-to-work system.</a:t>
            </a:r>
          </a:p>
          <a:p>
            <a:r>
              <a:rPr lang="en-GB" sz="1200" kern="1200" dirty="0" smtClean="0">
                <a:solidFill>
                  <a:schemeClr val="tx1"/>
                </a:solidFill>
                <a:latin typeface="Times New Roman" pitchFamily="18" charset="0"/>
                <a:ea typeface="+mn-ea"/>
                <a:cs typeface="+mn-cs"/>
              </a:rPr>
              <a:t>–– Competent persons.</a:t>
            </a:r>
          </a:p>
          <a:p>
            <a:r>
              <a:rPr lang="en-GB" sz="1200" kern="1200" dirty="0" smtClean="0">
                <a:solidFill>
                  <a:schemeClr val="tx1"/>
                </a:solidFill>
                <a:latin typeface="Times New Roman" pitchFamily="18" charset="0"/>
                <a:ea typeface="+mn-ea"/>
                <a:cs typeface="+mn-cs"/>
              </a:rPr>
              <a:t>–– Insulating PPE (such as gauntlets and boots).</a:t>
            </a:r>
          </a:p>
          <a:p>
            <a:r>
              <a:rPr lang="en-GB" sz="1200" kern="1200" dirty="0" smtClean="0">
                <a:solidFill>
                  <a:schemeClr val="tx1"/>
                </a:solidFill>
                <a:latin typeface="Times New Roman" pitchFamily="18" charset="0"/>
                <a:ea typeface="+mn-ea"/>
                <a:cs typeface="+mn-cs"/>
              </a:rPr>
              <a:t>–– Insulated tools and equipment (such as screwdrivers).</a:t>
            </a:r>
          </a:p>
          <a:p>
            <a:r>
              <a:rPr lang="en-GB" sz="1200" kern="1200" dirty="0" smtClean="0">
                <a:solidFill>
                  <a:schemeClr val="tx1"/>
                </a:solidFill>
                <a:latin typeface="Times New Roman" pitchFamily="18" charset="0"/>
                <a:ea typeface="+mn-ea"/>
                <a:cs typeface="+mn-cs"/>
              </a:rPr>
              <a:t>–– Designated work areas (such as “earth-free zones”).</a:t>
            </a:r>
          </a:p>
          <a:p>
            <a:endParaRPr lang="en-GB" dirty="0" smtClean="0"/>
          </a:p>
          <a:p>
            <a:r>
              <a:rPr lang="en-GB" sz="1200" kern="1200" dirty="0" smtClean="0">
                <a:solidFill>
                  <a:schemeClr val="tx1"/>
                </a:solidFill>
                <a:latin typeface="Times New Roman" pitchFamily="18" charset="0"/>
                <a:ea typeface="+mn-ea"/>
                <a:cs typeface="+mn-cs"/>
              </a:rPr>
              <a:t>4- Things to check during routine visual (user) inspection of a portable appliance:</a:t>
            </a:r>
          </a:p>
          <a:p>
            <a:r>
              <a:rPr lang="en-GB" sz="1200" kern="1200" dirty="0" smtClean="0">
                <a:solidFill>
                  <a:schemeClr val="tx1"/>
                </a:solidFill>
                <a:latin typeface="Times New Roman" pitchFamily="18" charset="0"/>
                <a:ea typeface="+mn-ea"/>
                <a:cs typeface="+mn-cs"/>
              </a:rPr>
              <a:t>• Body of plug is intact and secure.</a:t>
            </a:r>
          </a:p>
          <a:p>
            <a:r>
              <a:rPr lang="en-GB" sz="1200" kern="1200" dirty="0" smtClean="0">
                <a:solidFill>
                  <a:schemeClr val="tx1"/>
                </a:solidFill>
                <a:latin typeface="Times New Roman" pitchFamily="18" charset="0"/>
                <a:ea typeface="+mn-ea"/>
                <a:cs typeface="+mn-cs"/>
              </a:rPr>
              <a:t>• Outer sheath of flex covers inner cores into body of plug.</a:t>
            </a:r>
          </a:p>
          <a:p>
            <a:r>
              <a:rPr lang="en-GB" sz="1200" kern="1200" dirty="0" smtClean="0">
                <a:solidFill>
                  <a:schemeClr val="tx1"/>
                </a:solidFill>
                <a:latin typeface="Times New Roman" pitchFamily="18" charset="0"/>
                <a:ea typeface="+mn-ea"/>
                <a:cs typeface="+mn-cs"/>
              </a:rPr>
              <a:t>• Plug cable clamp appears to be tight.</a:t>
            </a:r>
          </a:p>
          <a:p>
            <a:r>
              <a:rPr lang="en-GB" sz="1200" kern="1200" dirty="0" smtClean="0">
                <a:solidFill>
                  <a:schemeClr val="tx1"/>
                </a:solidFill>
                <a:latin typeface="Times New Roman" pitchFamily="18" charset="0"/>
                <a:ea typeface="+mn-ea"/>
                <a:cs typeface="+mn-cs"/>
              </a:rPr>
              <a:t>• Flex appears fully insulated, with no splits or severe kinks/pinches.</a:t>
            </a:r>
          </a:p>
          <a:p>
            <a:r>
              <a:rPr lang="en-GB" sz="1200" kern="1200" dirty="0" smtClean="0">
                <a:solidFill>
                  <a:schemeClr val="tx1"/>
                </a:solidFill>
                <a:latin typeface="Times New Roman" pitchFamily="18" charset="0"/>
                <a:ea typeface="+mn-ea"/>
                <a:cs typeface="+mn-cs"/>
              </a:rPr>
              <a:t>• Body of appliance is intact.</a:t>
            </a:r>
          </a:p>
          <a:p>
            <a:r>
              <a:rPr lang="en-GB" sz="1200" kern="1200" dirty="0" smtClean="0">
                <a:solidFill>
                  <a:schemeClr val="tx1"/>
                </a:solidFill>
                <a:latin typeface="Times New Roman" pitchFamily="18" charset="0"/>
                <a:ea typeface="+mn-ea"/>
                <a:cs typeface="+mn-cs"/>
              </a:rPr>
              <a:t>• Outer sheath of flex covers inner cores into body of appliance.</a:t>
            </a:r>
          </a:p>
          <a:p>
            <a:r>
              <a:rPr lang="en-GB" sz="1200" kern="1200" dirty="0" smtClean="0">
                <a:solidFill>
                  <a:schemeClr val="tx1"/>
                </a:solidFill>
                <a:latin typeface="Times New Roman" pitchFamily="18" charset="0"/>
                <a:ea typeface="+mn-ea"/>
                <a:cs typeface="+mn-cs"/>
              </a:rPr>
              <a:t>• Appliance cable clamp appears to be tight.</a:t>
            </a:r>
          </a:p>
          <a:p>
            <a:r>
              <a:rPr lang="en-GB" sz="1200" kern="1200" dirty="0" smtClean="0">
                <a:solidFill>
                  <a:schemeClr val="tx1"/>
                </a:solidFill>
                <a:latin typeface="Times New Roman" pitchFamily="18" charset="0"/>
                <a:ea typeface="+mn-ea"/>
                <a:cs typeface="+mn-cs"/>
              </a:rPr>
              <a:t>• No obvious scorch marks to plug or appliance body.</a:t>
            </a:r>
          </a:p>
          <a:p>
            <a:r>
              <a:rPr lang="en-GB" sz="1200" kern="1200" dirty="0" smtClean="0">
                <a:solidFill>
                  <a:schemeClr val="tx1"/>
                </a:solidFill>
                <a:latin typeface="Times New Roman" pitchFamily="18" charset="0"/>
                <a:ea typeface="+mn-ea"/>
                <a:cs typeface="+mn-cs"/>
              </a:rPr>
              <a:t>• Plug and appliance are not excessively soiled.</a:t>
            </a:r>
          </a:p>
          <a:p>
            <a:r>
              <a:rPr lang="en-GB" sz="1200" kern="1200" dirty="0" smtClean="0">
                <a:solidFill>
                  <a:schemeClr val="tx1"/>
                </a:solidFill>
                <a:latin typeface="Times New Roman" pitchFamily="18" charset="0"/>
                <a:ea typeface="+mn-ea"/>
                <a:cs typeface="+mn-cs"/>
              </a:rPr>
              <a:t>• Plug and appliance are not wet.</a:t>
            </a:r>
          </a:p>
          <a:p>
            <a:endParaRPr lang="en-GB" dirty="0"/>
          </a:p>
        </p:txBody>
      </p:sp>
      <p:sp>
        <p:nvSpPr>
          <p:cNvPr id="4" name="Slide Number Placeholder 3"/>
          <p:cNvSpPr>
            <a:spLocks noGrp="1"/>
          </p:cNvSpPr>
          <p:nvPr>
            <p:ph type="sldNum" sz="quarter" idx="10"/>
          </p:nvPr>
        </p:nvSpPr>
        <p:spPr/>
        <p:txBody>
          <a:bodyPr/>
          <a:lstStyle/>
          <a:p>
            <a:pPr>
              <a:defRPr/>
            </a:pPr>
            <a:fld id="{B96D12F6-9394-4BDE-BC21-0AF8F91F7EBF}" type="slidenum">
              <a:rPr lang="en-US" smtClean="0"/>
              <a:pPr>
                <a:defRPr/>
              </a:pPr>
              <a:t>75</a:t>
            </a:fld>
            <a:endParaRPr lang="en-US" dirty="0"/>
          </a:p>
        </p:txBody>
      </p:sp>
    </p:spTree>
    <p:extLst>
      <p:ext uri="{BB962C8B-B14F-4D97-AF65-F5344CB8AC3E}">
        <p14:creationId xmlns:p14="http://schemas.microsoft.com/office/powerpoint/2010/main" val="1737788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13828782-FEFA-4656-B48B-46B7F658FD50}" type="slidenum">
              <a:rPr lang="en-US" smtClean="0"/>
              <a:pPr/>
              <a:t>34</a:t>
            </a:fld>
            <a:endParaRPr lang="en-US" dirty="0" smtClean="0"/>
          </a:p>
        </p:txBody>
      </p:sp>
      <p:sp>
        <p:nvSpPr>
          <p:cNvPr id="138243" name="Rectangle 1026"/>
          <p:cNvSpPr>
            <a:spLocks noGrp="1" noRot="1" noChangeAspect="1" noChangeArrowheads="1" noTextEdit="1"/>
          </p:cNvSpPr>
          <p:nvPr>
            <p:ph type="sldImg"/>
          </p:nvPr>
        </p:nvSpPr>
        <p:spPr>
          <a:ln/>
        </p:spPr>
      </p:sp>
      <p:sp>
        <p:nvSpPr>
          <p:cNvPr id="138244" name="Rectangle 1027"/>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57530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13828782-FEFA-4656-B48B-46B7F658FD50}" type="slidenum">
              <a:rPr lang="en-US" smtClean="0"/>
              <a:pPr/>
              <a:t>35</a:t>
            </a:fld>
            <a:endParaRPr lang="en-US" dirty="0" smtClean="0"/>
          </a:p>
        </p:txBody>
      </p:sp>
      <p:sp>
        <p:nvSpPr>
          <p:cNvPr id="138243" name="Rectangle 1026"/>
          <p:cNvSpPr>
            <a:spLocks noGrp="1" noRot="1" noChangeAspect="1" noChangeArrowheads="1" noTextEdit="1"/>
          </p:cNvSpPr>
          <p:nvPr>
            <p:ph type="sldImg"/>
          </p:nvPr>
        </p:nvSpPr>
        <p:spPr>
          <a:ln/>
        </p:spPr>
      </p:sp>
      <p:sp>
        <p:nvSpPr>
          <p:cNvPr id="138244" name="Rectangle 1027"/>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37320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537AC4EF-BB9B-4F63-BB90-BDD74234E9E5}" type="slidenum">
              <a:rPr lang="en-US" smtClean="0"/>
              <a:pPr/>
              <a:t>36</a:t>
            </a:fld>
            <a:endParaRPr lang="en-US" dirty="0" smtClean="0"/>
          </a:p>
        </p:txBody>
      </p:sp>
      <p:sp>
        <p:nvSpPr>
          <p:cNvPr id="139267" name="Rectangle 1026"/>
          <p:cNvSpPr>
            <a:spLocks noGrp="1" noRot="1" noChangeAspect="1" noChangeArrowheads="1" noTextEdit="1"/>
          </p:cNvSpPr>
          <p:nvPr>
            <p:ph type="sldImg"/>
          </p:nvPr>
        </p:nvSpPr>
        <p:spPr>
          <a:ln/>
        </p:spPr>
      </p:sp>
      <p:sp>
        <p:nvSpPr>
          <p:cNvPr id="139268" name="Rectangle 1027"/>
          <p:cNvSpPr>
            <a:spLocks noGrp="1" noChangeArrowheads="1"/>
          </p:cNvSpPr>
          <p:nvPr>
            <p:ph type="body" idx="1"/>
          </p:nvPr>
        </p:nvSpPr>
        <p:spPr>
          <a:noFill/>
          <a:ln/>
        </p:spPr>
        <p:txBody>
          <a:bodyPr/>
          <a:lstStyle/>
          <a:p>
            <a:pPr eaLnBrk="1" hangingPunct="1"/>
            <a:r>
              <a:rPr lang="en-US" dirty="0" smtClean="0"/>
              <a:t>Use this to</a:t>
            </a:r>
            <a:r>
              <a:rPr lang="en-US" baseline="0" dirty="0" smtClean="0"/>
              <a:t> illustrate the effects of electric shock on the body.  Burns are covered later.</a:t>
            </a:r>
            <a:endParaRPr lang="en-US" dirty="0" smtClean="0"/>
          </a:p>
        </p:txBody>
      </p:sp>
    </p:spTree>
    <p:extLst>
      <p:ext uri="{BB962C8B-B14F-4D97-AF65-F5344CB8AC3E}">
        <p14:creationId xmlns:p14="http://schemas.microsoft.com/office/powerpoint/2010/main" val="2613807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04A653DF-8098-4CBE-908A-9C98B54A64D7}" type="slidenum">
              <a:rPr lang="en-US" smtClean="0"/>
              <a:pPr/>
              <a:t>37</a:t>
            </a:fld>
            <a:endParaRPr lang="en-US" dirty="0"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r>
              <a:rPr lang="en-US" dirty="0" smtClean="0"/>
              <a:t>Also mention that secondary</a:t>
            </a:r>
            <a:r>
              <a:rPr lang="en-US" baseline="0" dirty="0" smtClean="0"/>
              <a:t> hazards exist which may result in other injuries, such as work at height (person may fall if receiving a shock)</a:t>
            </a:r>
            <a:endParaRPr lang="en-US" dirty="0" smtClean="0"/>
          </a:p>
        </p:txBody>
      </p:sp>
    </p:spTree>
    <p:extLst>
      <p:ext uri="{BB962C8B-B14F-4D97-AF65-F5344CB8AC3E}">
        <p14:creationId xmlns:p14="http://schemas.microsoft.com/office/powerpoint/2010/main" val="167684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F6CBA1AA-4E10-44B7-B387-020492743F4A}" type="slidenum">
              <a:rPr lang="en-US" smtClean="0"/>
              <a:pPr/>
              <a:t>38</a:t>
            </a:fld>
            <a:endParaRPr lang="en-US" dirty="0" smtClean="0"/>
          </a:p>
        </p:txBody>
      </p:sp>
      <p:sp>
        <p:nvSpPr>
          <p:cNvPr id="144387" name="Rectangle 1026"/>
          <p:cNvSpPr>
            <a:spLocks noGrp="1" noRot="1" noChangeAspect="1" noChangeArrowheads="1" noTextEdit="1"/>
          </p:cNvSpPr>
          <p:nvPr>
            <p:ph type="sldImg"/>
          </p:nvPr>
        </p:nvSpPr>
        <p:spPr>
          <a:ln/>
        </p:spPr>
      </p:sp>
      <p:sp>
        <p:nvSpPr>
          <p:cNvPr id="144388" name="Rectangle 1027"/>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594110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30E89CE4-CA33-40BC-9ACF-FE13ECC59809}" type="slidenum">
              <a:rPr lang="en-US" smtClean="0"/>
              <a:pPr/>
              <a:t>39</a:t>
            </a:fld>
            <a:endParaRPr lang="en-US" dirty="0" smtClean="0"/>
          </a:p>
        </p:txBody>
      </p:sp>
      <p:sp>
        <p:nvSpPr>
          <p:cNvPr id="147459" name="Rectangle 1026"/>
          <p:cNvSpPr>
            <a:spLocks noGrp="1" noRot="1" noChangeAspect="1" noChangeArrowheads="1" noTextEdit="1"/>
          </p:cNvSpPr>
          <p:nvPr>
            <p:ph type="sldImg"/>
          </p:nvPr>
        </p:nvSpPr>
        <p:spPr>
          <a:ln/>
        </p:spPr>
      </p:sp>
      <p:sp>
        <p:nvSpPr>
          <p:cNvPr id="147460" name="Rectangle 1027"/>
          <p:cNvSpPr>
            <a:spLocks noGrp="1" noChangeArrowheads="1"/>
          </p:cNvSpPr>
          <p:nvPr>
            <p:ph type="body" idx="1"/>
          </p:nvPr>
        </p:nvSpPr>
        <p:spPr>
          <a:noFill/>
          <a:ln/>
        </p:spPr>
        <p:txBody>
          <a:bodyPr/>
          <a:lstStyle/>
          <a:p>
            <a:pPr eaLnBrk="1" hangingPunct="1"/>
            <a:r>
              <a:rPr lang="en-US" dirty="0" smtClean="0"/>
              <a:t>Video available</a:t>
            </a:r>
            <a:r>
              <a:rPr lang="en-US" baseline="0" dirty="0" smtClean="0"/>
              <a:t> as a discussion at http://www.youtube.com/watch?v=9tzga6qAaBA.  Lots you can get out of this – the term “live” and “hot” mean the same. Shows electrical arcing.  Stress that wearing the protective suit isn’t the answer in normal circumstances!!</a:t>
            </a:r>
            <a:endParaRPr lang="en-US" dirty="0" smtClean="0"/>
          </a:p>
        </p:txBody>
      </p:sp>
    </p:spTree>
    <p:extLst>
      <p:ext uri="{BB962C8B-B14F-4D97-AF65-F5344CB8AC3E}">
        <p14:creationId xmlns:p14="http://schemas.microsoft.com/office/powerpoint/2010/main" val="3818151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print"/>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3000" y="6429377"/>
            <a:ext cx="3071813" cy="428647"/>
          </a:xfrm>
        </p:spPr>
        <p:txBody>
          <a:bodyPr/>
          <a:lstStyle>
            <a:lvl1pPr>
              <a:buFontTx/>
              <a:buNone/>
              <a:defRPr sz="1400">
                <a:solidFill>
                  <a:srgbClr val="000000"/>
                </a:solidFill>
                <a:latin typeface="Calibri" pitchFamily="34" charset="0"/>
              </a:defRPr>
            </a:lvl1pPr>
          </a:lstStyle>
          <a:p>
            <a:pPr lvl="0"/>
            <a:r>
              <a:rPr lang="en-US" smtClean="0"/>
              <a:t>Click to edit Master text styles</a:t>
            </a:r>
          </a:p>
        </p:txBody>
      </p:sp>
      <p:sp>
        <p:nvSpPr>
          <p:cNvPr id="8" name="Content Placeholder 3"/>
          <p:cNvSpPr>
            <a:spLocks noGrp="1"/>
          </p:cNvSpPr>
          <p:nvPr>
            <p:ph sz="half" idx="2"/>
          </p:nvPr>
        </p:nvSpPr>
        <p:spPr>
          <a:xfrm>
            <a:off x="1331640" y="1556792"/>
            <a:ext cx="7126560" cy="4586833"/>
          </a:xfrm>
        </p:spPr>
        <p:txBody>
          <a:bodyPr/>
          <a:lstStyle>
            <a:lvl1pPr>
              <a:buClrTx/>
              <a:defRPr sz="3200">
                <a:solidFill>
                  <a:srgbClr val="000000"/>
                </a:solidFill>
                <a:latin typeface="Calibri" pitchFamily="34" charset="0"/>
                <a:cs typeface="Calibri" pitchFamily="34" charset="0"/>
              </a:defRPr>
            </a:lvl1pPr>
            <a:lvl2pPr>
              <a:buClrTx/>
              <a:defRPr sz="2800">
                <a:solidFill>
                  <a:srgbClr val="000000"/>
                </a:solidFill>
                <a:latin typeface="Calibri" pitchFamily="34" charset="0"/>
                <a:cs typeface="Calibri" pitchFamily="34" charset="0"/>
              </a:defRPr>
            </a:lvl2pPr>
            <a:lvl3pPr>
              <a:buClrTx/>
              <a:defRPr sz="2400">
                <a:solidFill>
                  <a:srgbClr val="000000"/>
                </a:solidFill>
                <a:latin typeface="Calibri" pitchFamily="34" charset="0"/>
                <a:cs typeface="Calibri" pitchFamily="34" charset="0"/>
              </a:defRPr>
            </a:lvl3pPr>
            <a:lvl4pPr>
              <a:buClrTx/>
              <a:defRPr sz="2000">
                <a:solidFill>
                  <a:srgbClr val="000000"/>
                </a:solidFill>
                <a:latin typeface="Calibri" pitchFamily="34" charset="0"/>
                <a:cs typeface="Calibri" pitchFamily="34" charset="0"/>
              </a:defRPr>
            </a:lvl4pPr>
            <a:lvl5pPr>
              <a:buClrTx/>
              <a:defRPr sz="2000">
                <a:solidFill>
                  <a:srgbClr val="000000"/>
                </a:solidFill>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1331640" y="381000"/>
            <a:ext cx="7126560" cy="815752"/>
          </a:xfrm>
        </p:spPr>
        <p:txBody>
          <a:bodyPr/>
          <a:lstStyle>
            <a:lvl1pPr algn="ctr">
              <a:defRPr sz="4000" b="1">
                <a:solidFill>
                  <a:srgbClr val="000000"/>
                </a:solidFill>
                <a:latin typeface="Calibri" pitchFamily="34" charset="0"/>
                <a:cs typeface="Calibri" pitchFamily="34" charset="0"/>
              </a:defRPr>
            </a:lvl1pPr>
          </a:lstStyle>
          <a:p>
            <a:r>
              <a:rPr lang="en-US" dirty="0" smtClean="0"/>
              <a:t>Click to edit Master title style</a:t>
            </a:r>
            <a:endParaRPr lang="en-US" dirty="0"/>
          </a:p>
        </p:txBody>
      </p:sp>
      <p:sp>
        <p:nvSpPr>
          <p:cNvPr id="7" name="TextBox 6"/>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3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84565382"/>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3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426431536"/>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3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273138937"/>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3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256438748"/>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3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523705329"/>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40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411239642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4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420115270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4146578450"/>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11690314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6836225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76"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88108633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76"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860314586"/>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76"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131346401"/>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5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322186037"/>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544867269"/>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76"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826614739"/>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76"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221468511"/>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5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76"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96873050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500174"/>
            <a:ext cx="5357850" cy="4500594"/>
          </a:xfrm>
        </p:spPr>
        <p:txBody>
          <a:bodyPr/>
          <a:lstStyle>
            <a:lvl1pPr>
              <a:buClrTx/>
              <a:buFont typeface="Arial" pitchFamily="34" charset="0"/>
              <a:buChar char="•"/>
              <a:defRPr sz="2800">
                <a:solidFill>
                  <a:schemeClr val="bg2">
                    <a:lumMod val="50000"/>
                  </a:schemeClr>
                </a:solidFill>
                <a:latin typeface="Calibr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0"/>
            <a:endParaRPr lang="en-US" dirty="0" smtClean="0"/>
          </a:p>
          <a:p>
            <a:pPr lvl="0"/>
            <a:endParaRPr lang="en-US" dirty="0" smtClean="0"/>
          </a:p>
        </p:txBody>
      </p:sp>
      <p:sp>
        <p:nvSpPr>
          <p:cNvPr id="8" name="Title 7"/>
          <p:cNvSpPr>
            <a:spLocks noGrp="1" noChangeArrowheads="1"/>
          </p:cNvSpPr>
          <p:nvPr>
            <p:ph type="title"/>
          </p:nvPr>
        </p:nvSpPr>
        <p:spPr bwMode="auto">
          <a:xfrm>
            <a:off x="1214414" y="21429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a:defRPr sz="4000"/>
            </a:lvl1pPr>
          </a:lstStyle>
          <a:p>
            <a:pPr lvl="0"/>
            <a:r>
              <a:rPr lang="en-US" dirty="0" smtClean="0"/>
              <a:t>Click to edit Master title style</a:t>
            </a:r>
            <a:endParaRPr lang="en-GB" dirty="0" smtClean="0"/>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391382486"/>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5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78891497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5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73790001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6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29993051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6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656315260"/>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6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87624"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596516140"/>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6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897542718"/>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6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028320454"/>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6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516209806"/>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757912649"/>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60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495626428"/>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6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98740179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6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829052546"/>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2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330989043"/>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3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507744694"/>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3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588074416"/>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3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273275544"/>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4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210487166"/>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4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516929868"/>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971749902"/>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6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708883090"/>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70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7718287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40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7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886517670"/>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7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811681004"/>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7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868593216"/>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7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488223756"/>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7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700875062"/>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7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846846320"/>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7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955600468"/>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endParaRPr lang="en-GB" dirty="0">
              <a:solidFill>
                <a:srgbClr val="800080"/>
              </a:solidFill>
            </a:endParaRPr>
          </a:p>
        </p:txBody>
      </p:sp>
      <p:sp>
        <p:nvSpPr>
          <p:cNvPr id="4" name="Footer Placeholder 3"/>
          <p:cNvSpPr>
            <a:spLocks noGrp="1"/>
          </p:cNvSpPr>
          <p:nvPr>
            <p:ph type="ftr" sz="quarter" idx="11"/>
          </p:nvPr>
        </p:nvSpPr>
        <p:spPr/>
        <p:txBody>
          <a:bodyPr/>
          <a:lstStyle/>
          <a:p>
            <a:pPr>
              <a:defRPr/>
            </a:pPr>
            <a:endParaRPr lang="en-GB" dirty="0">
              <a:solidFill>
                <a:srgbClr val="800080"/>
              </a:solidFill>
            </a:endParaRPr>
          </a:p>
        </p:txBody>
      </p:sp>
    </p:spTree>
    <p:extLst>
      <p:ext uri="{BB962C8B-B14F-4D97-AF65-F5344CB8AC3E}">
        <p14:creationId xmlns:p14="http://schemas.microsoft.com/office/powerpoint/2010/main" val="109275566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51207" name="Rectangle 7"/>
          <p:cNvSpPr>
            <a:spLocks noGrp="1" noChangeArrowheads="1"/>
          </p:cNvSpPr>
          <p:nvPr>
            <p:ph type="ctrTitle" sz="quarter"/>
          </p:nvPr>
        </p:nvSpPr>
        <p:spPr>
          <a:xfrm>
            <a:off x="685800" y="1447800"/>
            <a:ext cx="7772400" cy="1143000"/>
          </a:xfrm>
        </p:spPr>
        <p:txBody>
          <a:bodyPr/>
          <a:lstStyle>
            <a:lvl1pPr>
              <a:defRPr>
                <a:solidFill>
                  <a:srgbClr val="000000"/>
                </a:solidFill>
                <a:latin typeface="Calibri" pitchFamily="34" charset="0"/>
              </a:defRPr>
            </a:lvl1pPr>
          </a:lstStyle>
          <a:p>
            <a:r>
              <a:rPr lang="en-GB" dirty="0"/>
              <a:t>Click to edit Master title style</a:t>
            </a:r>
          </a:p>
        </p:txBody>
      </p:sp>
      <p:sp>
        <p:nvSpPr>
          <p:cNvPr id="51208" name="Rectangle 8"/>
          <p:cNvSpPr>
            <a:spLocks noGrp="1" noChangeArrowheads="1"/>
          </p:cNvSpPr>
          <p:nvPr>
            <p:ph type="subTitle" sz="quarter" idx="1"/>
          </p:nvPr>
        </p:nvSpPr>
        <p:spPr>
          <a:xfrm>
            <a:off x="1371600" y="3733800"/>
            <a:ext cx="6400800" cy="1752600"/>
          </a:xfrm>
        </p:spPr>
        <p:txBody>
          <a:bodyPr/>
          <a:lstStyle>
            <a:lvl1pPr marL="0" indent="0" algn="ctr">
              <a:buFontTx/>
              <a:buNone/>
              <a:defRPr>
                <a:solidFill>
                  <a:srgbClr val="000000"/>
                </a:solidFill>
                <a:latin typeface="Calibri" pitchFamily="34" charset="0"/>
              </a:defRPr>
            </a:lvl1pPr>
          </a:lstStyle>
          <a:p>
            <a:r>
              <a:rPr lang="en-GB" dirty="0"/>
              <a:t>Click to edit Master subtitle style</a:t>
            </a:r>
          </a:p>
        </p:txBody>
      </p:sp>
      <p:sp>
        <p:nvSpPr>
          <p:cNvPr id="4" name="Rectangle 9"/>
          <p:cNvSpPr>
            <a:spLocks noGrp="1" noChangeArrowheads="1"/>
          </p:cNvSpPr>
          <p:nvPr>
            <p:ph type="dt" sz="half" idx="10"/>
          </p:nvPr>
        </p:nvSpPr>
        <p:spPr>
          <a:ln/>
        </p:spPr>
        <p:txBody>
          <a:bodyPr/>
          <a:lstStyle>
            <a:lvl1pPr>
              <a:defRPr/>
            </a:lvl1pPr>
          </a:lstStyle>
          <a:p>
            <a:pPr>
              <a:defRPr/>
            </a:pPr>
            <a:endParaRPr lang="en-GB" dirty="0"/>
          </a:p>
        </p:txBody>
      </p:sp>
      <p:sp>
        <p:nvSpPr>
          <p:cNvPr id="5" name="Rectangle 10"/>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11"/>
          <p:cNvSpPr>
            <a:spLocks noGrp="1" noChangeArrowheads="1"/>
          </p:cNvSpPr>
          <p:nvPr>
            <p:ph type="sldNum" sz="quarter" idx="12"/>
          </p:nvPr>
        </p:nvSpPr>
        <p:spPr>
          <a:xfrm>
            <a:off x="6553200" y="6324600"/>
            <a:ext cx="1905000" cy="457200"/>
          </a:xfrm>
          <a:prstGeom prst="rect">
            <a:avLst/>
          </a:prstGeom>
          <a:ln/>
        </p:spPr>
        <p:txBody>
          <a:bodyPr/>
          <a:lstStyle>
            <a:lvl1pPr>
              <a:defRPr/>
            </a:lvl1pPr>
          </a:lstStyle>
          <a:p>
            <a:pPr>
              <a:defRPr/>
            </a:pPr>
            <a:fld id="{6F144F3E-4079-43A0-A913-B48B266BDC10}" type="slidenum">
              <a:rPr lang="en-GB"/>
              <a:pPr>
                <a:defRPr/>
              </a:pPr>
              <a:t>‹#›</a:t>
            </a:fld>
            <a:endParaRPr lang="en-GB" dirty="0"/>
          </a:p>
        </p:txBody>
      </p:sp>
      <p:pic>
        <p:nvPicPr>
          <p:cNvPr id="7" name="Picture 6" descr="RRC logo colour.tif"/>
          <p:cNvPicPr/>
          <p:nvPr userDrawn="1"/>
        </p:nvPicPr>
        <p:blipFill>
          <a:blip r:embed="rId2" cstate="print"/>
          <a:srcRect/>
          <a:stretch>
            <a:fillRect/>
          </a:stretch>
        </p:blipFill>
        <p:spPr bwMode="auto">
          <a:xfrm>
            <a:off x="7772400" y="6324600"/>
            <a:ext cx="1295400" cy="457200"/>
          </a:xfrm>
          <a:prstGeom prst="rect">
            <a:avLst/>
          </a:prstGeom>
          <a:noFill/>
          <a:ln w="9525">
            <a:noFill/>
            <a:miter lim="800000"/>
            <a:headEnd/>
            <a:tailEnd/>
          </a:ln>
        </p:spPr>
      </p:pic>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0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3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4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4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4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4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4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50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5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5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0_Title and Content">
    <p:bg>
      <p:bgPr>
        <a:solidFill>
          <a:schemeClr val="bg1"/>
        </a:solidFill>
        <a:effectLst/>
      </p:bgPr>
    </p:bg>
    <p:spTree>
      <p:nvGrpSpPr>
        <p:cNvPr id="1" name=""/>
        <p:cNvGrpSpPr/>
        <p:nvPr/>
      </p:nvGrpSpPr>
      <p:grpSpPr>
        <a:xfrm>
          <a:off x="0" y="0"/>
          <a:ext cx="0" cy="0"/>
          <a:chOff x="0" y="0"/>
          <a:chExt cx="0" cy="0"/>
        </a:xfrm>
      </p:grpSpPr>
      <p:pic>
        <p:nvPicPr>
          <p:cNvPr id="4" name="Picture 3" descr="iStock_000005370498Large.jpg"/>
          <p:cNvPicPr>
            <a:picLocks noChangeAspect="1"/>
          </p:cNvPicPr>
          <p:nvPr/>
        </p:nvPicPr>
        <p:blipFill>
          <a:blip r:embed="rId2"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pic>
        <p:nvPicPr>
          <p:cNvPr id="3" name="Picture 5" descr="RRC logo colour.tif"/>
          <p:cNvPicPr>
            <a:picLocks noChangeAspect="1"/>
          </p:cNvPicPr>
          <p:nvPr/>
        </p:nvPicPr>
        <p:blipFill>
          <a:blip r:embed="rId3" cstate="screen"/>
          <a:srcRect/>
          <a:stretch>
            <a:fillRect/>
          </a:stretch>
        </p:blipFill>
        <p:spPr bwMode="auto">
          <a:xfrm>
            <a:off x="7215188" y="6143625"/>
            <a:ext cx="1731962" cy="606425"/>
          </a:xfrm>
          <a:prstGeom prst="rect">
            <a:avLst/>
          </a:prstGeom>
          <a:noFill/>
          <a:ln w="9525">
            <a:noFill/>
            <a:miter lim="800000"/>
            <a:headEnd/>
            <a:tailEnd/>
          </a:ln>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5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5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5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4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4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2976" y="1214422"/>
            <a:ext cx="5929354" cy="5429288"/>
          </a:xfrm>
        </p:spPr>
        <p:txBody>
          <a:bodyPr/>
          <a:lstStyle>
            <a:lvl1pPr>
              <a:buFontTx/>
              <a:buNone/>
              <a:defRPr sz="1400">
                <a:solidFill>
                  <a:srgbClr val="000000"/>
                </a:solidFill>
                <a:latin typeface="Calibri" pitchFamily="34" charset="0"/>
              </a:defRPr>
            </a:lvl1pPr>
          </a:lstStyle>
          <a:p>
            <a:pPr lvl="0"/>
            <a:r>
              <a:rPr lang="en-US" dirty="0" smtClean="0"/>
              <a:t>Click to edit Master text styles</a:t>
            </a:r>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EE5FF40-5008-460C-83B1-1879AC82FED7}" type="datetime2">
              <a:rPr lang="en-US" altLang="en-US"/>
              <a:pPr/>
              <a:t>Monday, February 5, 2024</a:t>
            </a:fld>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a:xfrm>
            <a:off x="6858000" y="6172200"/>
            <a:ext cx="1905000" cy="457200"/>
          </a:xfrm>
          <a:prstGeom prst="rect">
            <a:avLst/>
          </a:prstGeom>
        </p:spPr>
        <p:txBody>
          <a:bodyPr/>
          <a:lstStyle>
            <a:lvl1pPr>
              <a:defRPr/>
            </a:lvl1pPr>
          </a:lstStyle>
          <a:p>
            <a:fld id="{0A876AB0-02D5-4D8C-B2F0-45A57EA9BF79}" type="slidenum">
              <a:rPr lang="en-US" altLang="en-US">
                <a:solidFill>
                  <a:srgbClr val="000000"/>
                </a:solidFill>
              </a:rPr>
              <a:pPr/>
              <a:t>‹#›</a:t>
            </a:fld>
            <a:r>
              <a:rPr lang="en-US" altLang="en-US">
                <a:solidFill>
                  <a:srgbClr val="000000"/>
                </a:solidFill>
              </a:rPr>
              <a:t>1 of 36</a:t>
            </a:r>
          </a:p>
        </p:txBody>
      </p:sp>
    </p:spTree>
    <p:extLst>
      <p:ext uri="{BB962C8B-B14F-4D97-AF65-F5344CB8AC3E}">
        <p14:creationId xmlns:p14="http://schemas.microsoft.com/office/powerpoint/2010/main" val="1770103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1" i="0">
                <a:solidFill>
                  <a:srgbClr val="7E7E7E"/>
                </a:solidFill>
                <a:latin typeface="Trebuchet MS"/>
                <a:cs typeface="Trebuchet MS"/>
              </a:defRPr>
            </a:lvl1pPr>
          </a:lstStyle>
          <a:p>
            <a:pPr marL="12700">
              <a:lnSpc>
                <a:spcPct val="100000"/>
              </a:lnSpc>
              <a:spcBef>
                <a:spcPts val="35"/>
              </a:spcBef>
            </a:pPr>
            <a:r>
              <a:rPr dirty="0"/>
              <a:t>GLOBAL</a:t>
            </a:r>
            <a:r>
              <a:rPr spc="-15" dirty="0"/>
              <a:t> </a:t>
            </a:r>
            <a:r>
              <a:rPr dirty="0"/>
              <a:t>SAFETY</a:t>
            </a:r>
            <a:r>
              <a:rPr spc="-10" dirty="0"/>
              <a:t> STUDIES</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2/5/2024</a:t>
            </a:fld>
            <a:endParaRPr lang="en-US"/>
          </a:p>
        </p:txBody>
      </p:sp>
      <p:sp>
        <p:nvSpPr>
          <p:cNvPr id="4" name="Holder 4"/>
          <p:cNvSpPr>
            <a:spLocks noGrp="1"/>
          </p:cNvSpPr>
          <p:nvPr>
            <p:ph type="sldNum" sz="quarter" idx="7"/>
          </p:nvPr>
        </p:nvSpPr>
        <p:spPr>
          <a:xfrm>
            <a:off x="6583680" y="6377940"/>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11519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sng">
                <a:solidFill>
                  <a:schemeClr val="tx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defRPr sz="1100" b="1" i="0">
                <a:solidFill>
                  <a:srgbClr val="7E7E7E"/>
                </a:solidFill>
                <a:latin typeface="Trebuchet MS"/>
                <a:cs typeface="Trebuchet MS"/>
              </a:defRPr>
            </a:lvl1pPr>
          </a:lstStyle>
          <a:p>
            <a:pPr marL="12700">
              <a:lnSpc>
                <a:spcPct val="100000"/>
              </a:lnSpc>
              <a:spcBef>
                <a:spcPts val="35"/>
              </a:spcBef>
            </a:pPr>
            <a:r>
              <a:rPr dirty="0"/>
              <a:t>GLOBAL</a:t>
            </a:r>
            <a:r>
              <a:rPr spc="-15" dirty="0"/>
              <a:t> </a:t>
            </a:r>
            <a:r>
              <a:rPr dirty="0"/>
              <a:t>SAFETY</a:t>
            </a:r>
            <a:r>
              <a:rPr spc="-10" dirty="0"/>
              <a:t> STUDIES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2/5/2024</a:t>
            </a:fld>
            <a:endParaRPr lang="en-US"/>
          </a:p>
        </p:txBody>
      </p:sp>
      <p:sp>
        <p:nvSpPr>
          <p:cNvPr id="5" name="Holder 5"/>
          <p:cNvSpPr>
            <a:spLocks noGrp="1"/>
          </p:cNvSpPr>
          <p:nvPr>
            <p:ph type="sldNum" sz="quarter" idx="7"/>
          </p:nvPr>
        </p:nvSpPr>
        <p:spPr>
          <a:xfrm>
            <a:off x="6583680" y="6377940"/>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83881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cstate="screen">
            <a:alphaModFix amt="50000"/>
            <a:lum/>
          </a:blip>
          <a:srcRect/>
          <a:stretch>
            <a:fillRect l="-6000" r="-6000"/>
          </a:stretch>
        </a:blipFill>
        <a:effectLst/>
      </p:bgPr>
    </p:bg>
    <p:spTree>
      <p:nvGrpSpPr>
        <p:cNvPr id="1" name=""/>
        <p:cNvGrpSpPr/>
        <p:nvPr/>
      </p:nvGrpSpPr>
      <p:grpSpPr>
        <a:xfrm>
          <a:off x="0" y="0"/>
          <a:ext cx="0" cy="0"/>
          <a:chOff x="0" y="0"/>
          <a:chExt cx="0" cy="0"/>
        </a:xfrm>
      </p:grpSpPr>
      <p:pic>
        <p:nvPicPr>
          <p:cNvPr id="2" name="Picture 5" descr="RRC logo colour.tif"/>
          <p:cNvPicPr>
            <a:picLocks noChangeAspect="1"/>
          </p:cNvPicPr>
          <p:nvPr userDrawn="1"/>
        </p:nvPicPr>
        <p:blipFill>
          <a:blip r:embed="rId3" cstate="print"/>
          <a:srcRect/>
          <a:stretch>
            <a:fillRect/>
          </a:stretch>
        </p:blipFill>
        <p:spPr bwMode="auto">
          <a:xfrm>
            <a:off x="7236296" y="6180138"/>
            <a:ext cx="1731962" cy="606425"/>
          </a:xfrm>
          <a:prstGeom prst="rect">
            <a:avLst/>
          </a:prstGeom>
          <a:noFill/>
          <a:ln w="9525">
            <a:noFill/>
            <a:miter lim="800000"/>
            <a:headEnd/>
            <a:tailEnd/>
          </a:ln>
        </p:spPr>
      </p:pic>
    </p:spTree>
    <p:extLst>
      <p:ext uri="{BB962C8B-B14F-4D97-AF65-F5344CB8AC3E}">
        <p14:creationId xmlns:p14="http://schemas.microsoft.com/office/powerpoint/2010/main" val="16639793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5" descr="RRC logo colour.tif"/>
          <p:cNvPicPr>
            <a:picLocks noChangeAspect="1"/>
          </p:cNvPicPr>
          <p:nvPr userDrawn="1"/>
        </p:nvPicPr>
        <p:blipFill>
          <a:blip r:embed="rId2" cstate="print"/>
          <a:srcRect/>
          <a:stretch>
            <a:fillRect/>
          </a:stretch>
        </p:blipFill>
        <p:spPr bwMode="auto">
          <a:xfrm>
            <a:off x="7232526" y="6180138"/>
            <a:ext cx="1731962" cy="606425"/>
          </a:xfrm>
          <a:prstGeom prst="rect">
            <a:avLst/>
          </a:prstGeom>
          <a:noFill/>
          <a:ln w="9525">
            <a:noFill/>
            <a:miter lim="800000"/>
            <a:headEnd/>
            <a:tailEnd/>
          </a:ln>
        </p:spPr>
      </p:pic>
    </p:spTree>
    <p:extLst>
      <p:ext uri="{BB962C8B-B14F-4D97-AF65-F5344CB8AC3E}">
        <p14:creationId xmlns:p14="http://schemas.microsoft.com/office/powerpoint/2010/main" val="311506418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userDrawn="1"/>
        </p:nvPicPr>
        <p:blipFill>
          <a:blip r:embed="rId2" cstate="print"/>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userDrawn="1"/>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5" name="Text Placeholder 4"/>
          <p:cNvSpPr>
            <a:spLocks noGrp="1"/>
          </p:cNvSpPr>
          <p:nvPr>
            <p:ph type="body" sz="quarter" idx="10"/>
          </p:nvPr>
        </p:nvSpPr>
        <p:spPr>
          <a:xfrm>
            <a:off x="1143000" y="6429377"/>
            <a:ext cx="3071813" cy="428647"/>
          </a:xfrm>
        </p:spPr>
        <p:txBody>
          <a:bodyPr/>
          <a:lstStyle>
            <a:lvl1pPr>
              <a:buFontTx/>
              <a:buNone/>
              <a:defRPr sz="1400">
                <a:solidFill>
                  <a:srgbClr val="000000"/>
                </a:solidFill>
                <a:latin typeface="Calibri" pitchFamily="34" charset="0"/>
              </a:defRPr>
            </a:lvl1pPr>
          </a:lstStyle>
          <a:p>
            <a:pPr lvl="0"/>
            <a:r>
              <a:rPr lang="en-US" smtClean="0"/>
              <a:t>Click to edit Master text styles</a:t>
            </a:r>
          </a:p>
        </p:txBody>
      </p:sp>
      <p:sp>
        <p:nvSpPr>
          <p:cNvPr id="8" name="Content Placeholder 3"/>
          <p:cNvSpPr>
            <a:spLocks noGrp="1"/>
          </p:cNvSpPr>
          <p:nvPr>
            <p:ph sz="half" idx="2"/>
          </p:nvPr>
        </p:nvSpPr>
        <p:spPr>
          <a:xfrm>
            <a:off x="1331640" y="1556792"/>
            <a:ext cx="7126560" cy="4586833"/>
          </a:xfrm>
        </p:spPr>
        <p:txBody>
          <a:bodyPr/>
          <a:lstStyle>
            <a:lvl1pPr>
              <a:buClrTx/>
              <a:defRPr sz="3200">
                <a:solidFill>
                  <a:srgbClr val="000000"/>
                </a:solidFill>
                <a:latin typeface="Calibri" pitchFamily="34" charset="0"/>
                <a:cs typeface="Calibri" pitchFamily="34" charset="0"/>
              </a:defRPr>
            </a:lvl1pPr>
            <a:lvl2pPr>
              <a:buClrTx/>
              <a:defRPr sz="2800">
                <a:solidFill>
                  <a:srgbClr val="000000"/>
                </a:solidFill>
                <a:latin typeface="Calibri" pitchFamily="34" charset="0"/>
                <a:cs typeface="Calibri" pitchFamily="34" charset="0"/>
              </a:defRPr>
            </a:lvl2pPr>
            <a:lvl3pPr>
              <a:buClrTx/>
              <a:defRPr sz="2400">
                <a:solidFill>
                  <a:srgbClr val="000000"/>
                </a:solidFill>
                <a:latin typeface="Calibri" pitchFamily="34" charset="0"/>
                <a:cs typeface="Calibri" pitchFamily="34" charset="0"/>
              </a:defRPr>
            </a:lvl3pPr>
            <a:lvl4pPr>
              <a:buClrTx/>
              <a:defRPr sz="2000">
                <a:solidFill>
                  <a:srgbClr val="000000"/>
                </a:solidFill>
                <a:latin typeface="Calibri" pitchFamily="34" charset="0"/>
                <a:cs typeface="Calibri" pitchFamily="34" charset="0"/>
              </a:defRPr>
            </a:lvl4pPr>
            <a:lvl5pPr>
              <a:buClrTx/>
              <a:defRPr sz="2000">
                <a:solidFill>
                  <a:srgbClr val="000000"/>
                </a:solidFill>
                <a:latin typeface="Calibri" pitchFamily="34" charset="0"/>
                <a:cs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1331640" y="381000"/>
            <a:ext cx="7126560" cy="815752"/>
          </a:xfrm>
        </p:spPr>
        <p:txBody>
          <a:bodyPr/>
          <a:lstStyle>
            <a:lvl1pPr algn="ctr">
              <a:defRPr sz="4000" b="1">
                <a:solidFill>
                  <a:srgbClr val="000000"/>
                </a:solidFill>
                <a:latin typeface="Calibri" pitchFamily="34" charset="0"/>
                <a:cs typeface="Calibri" pitchFamily="34" charset="0"/>
              </a:defRPr>
            </a:lvl1pPr>
          </a:lstStyle>
          <a:p>
            <a:r>
              <a:rPr lang="en-US" dirty="0" smtClean="0"/>
              <a:t>Click to edit Master title style</a:t>
            </a:r>
            <a:endParaRPr lang="en-US" dirty="0"/>
          </a:p>
        </p:txBody>
      </p:sp>
      <p:sp>
        <p:nvSpPr>
          <p:cNvPr id="7" name="TextBox 6"/>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000799077"/>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5" descr="RRC logo colour.tif"/>
          <p:cNvPicPr>
            <a:picLocks noChangeAspect="1"/>
          </p:cNvPicPr>
          <p:nvPr userDrawn="1"/>
        </p:nvPicPr>
        <p:blipFill>
          <a:blip r:embed="rId2" cstate="print"/>
          <a:srcRect/>
          <a:stretch>
            <a:fillRect/>
          </a:stretch>
        </p:blipFill>
        <p:spPr bwMode="auto">
          <a:xfrm>
            <a:off x="7232526" y="6180138"/>
            <a:ext cx="1731962" cy="606425"/>
          </a:xfrm>
          <a:prstGeom prst="rect">
            <a:avLst/>
          </a:prstGeom>
          <a:noFill/>
          <a:ln w="9525">
            <a:noFill/>
            <a:miter lim="800000"/>
            <a:headEnd/>
            <a:tailEnd/>
          </a:ln>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82760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5" descr="RRC logo colour.tif"/>
          <p:cNvPicPr>
            <a:picLocks noChangeAspect="1"/>
          </p:cNvPicPr>
          <p:nvPr userDrawn="1"/>
        </p:nvPicPr>
        <p:blipFill>
          <a:blip r:embed="rId2" cstate="print"/>
          <a:srcRect/>
          <a:stretch>
            <a:fillRect/>
          </a:stretch>
        </p:blipFill>
        <p:spPr bwMode="auto">
          <a:xfrm>
            <a:off x="7215188" y="6172200"/>
            <a:ext cx="1731962" cy="606425"/>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2057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057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0273460"/>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
          <p:cNvSpPr>
            <a:spLocks noGrp="1" noChangeArrowheads="1"/>
          </p:cNvSpPr>
          <p:nvPr>
            <p:ph type="dt" sz="half" idx="10"/>
          </p:nvPr>
        </p:nvSpPr>
        <p:spPr>
          <a:ln/>
        </p:spPr>
        <p:txBody>
          <a:bodyPr/>
          <a:lstStyle>
            <a:lvl1pPr>
              <a:defRPr/>
            </a:lvl1pPr>
          </a:lstStyle>
          <a:p>
            <a:pPr>
              <a:defRPr/>
            </a:pPr>
            <a:endParaRPr lang="en-GB" dirty="0">
              <a:solidFill>
                <a:srgbClr val="800080"/>
              </a:solidFill>
            </a:endParaRPr>
          </a:p>
        </p:txBody>
      </p:sp>
      <p:sp>
        <p:nvSpPr>
          <p:cNvPr id="8" name="Rectangle 10"/>
          <p:cNvSpPr>
            <a:spLocks noGrp="1" noChangeArrowheads="1"/>
          </p:cNvSpPr>
          <p:nvPr>
            <p:ph type="ftr" sz="quarter" idx="11"/>
          </p:nvPr>
        </p:nvSpPr>
        <p:spPr>
          <a:ln/>
        </p:spPr>
        <p:txBody>
          <a:bodyPr/>
          <a:lstStyle>
            <a:lvl1pPr>
              <a:defRPr/>
            </a:lvl1pPr>
          </a:lstStyle>
          <a:p>
            <a:pPr>
              <a:defRPr/>
            </a:pPr>
            <a:endParaRPr lang="en-GB" dirty="0">
              <a:solidFill>
                <a:srgbClr val="800080"/>
              </a:solidFill>
            </a:endParaRPr>
          </a:p>
        </p:txBody>
      </p:sp>
    </p:spTree>
    <p:extLst>
      <p:ext uri="{BB962C8B-B14F-4D97-AF65-F5344CB8AC3E}">
        <p14:creationId xmlns:p14="http://schemas.microsoft.com/office/powerpoint/2010/main" val="768814658"/>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9"/>
          <p:cNvSpPr>
            <a:spLocks noGrp="1" noChangeArrowheads="1"/>
          </p:cNvSpPr>
          <p:nvPr>
            <p:ph type="dt" sz="half" idx="10"/>
          </p:nvPr>
        </p:nvSpPr>
        <p:spPr>
          <a:ln/>
        </p:spPr>
        <p:txBody>
          <a:bodyPr/>
          <a:lstStyle>
            <a:lvl1pPr>
              <a:defRPr/>
            </a:lvl1pPr>
          </a:lstStyle>
          <a:p>
            <a:pPr>
              <a:defRPr/>
            </a:pPr>
            <a:endParaRPr lang="en-GB" dirty="0">
              <a:solidFill>
                <a:srgbClr val="800080"/>
              </a:solidFill>
            </a:endParaRPr>
          </a:p>
        </p:txBody>
      </p:sp>
      <p:sp>
        <p:nvSpPr>
          <p:cNvPr id="4" name="Rectangle 10"/>
          <p:cNvSpPr>
            <a:spLocks noGrp="1" noChangeArrowheads="1"/>
          </p:cNvSpPr>
          <p:nvPr>
            <p:ph type="ftr" sz="quarter" idx="11"/>
          </p:nvPr>
        </p:nvSpPr>
        <p:spPr>
          <a:ln/>
        </p:spPr>
        <p:txBody>
          <a:bodyPr/>
          <a:lstStyle>
            <a:lvl1pPr>
              <a:defRPr/>
            </a:lvl1pPr>
          </a:lstStyle>
          <a:p>
            <a:pPr>
              <a:defRPr/>
            </a:pPr>
            <a:endParaRPr lang="en-GB" dirty="0">
              <a:solidFill>
                <a:srgbClr val="800080"/>
              </a:solidFill>
            </a:endParaRPr>
          </a:p>
        </p:txBody>
      </p:sp>
    </p:spTree>
    <p:extLst>
      <p:ext uri="{BB962C8B-B14F-4D97-AF65-F5344CB8AC3E}">
        <p14:creationId xmlns:p14="http://schemas.microsoft.com/office/powerpoint/2010/main" val="2308416254"/>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GB" dirty="0">
              <a:solidFill>
                <a:srgbClr val="800080"/>
              </a:solidFill>
            </a:endParaRPr>
          </a:p>
        </p:txBody>
      </p:sp>
      <p:sp>
        <p:nvSpPr>
          <p:cNvPr id="3" name="Rectangle 10"/>
          <p:cNvSpPr>
            <a:spLocks noGrp="1" noChangeArrowheads="1"/>
          </p:cNvSpPr>
          <p:nvPr>
            <p:ph type="ftr" sz="quarter" idx="11"/>
          </p:nvPr>
        </p:nvSpPr>
        <p:spPr>
          <a:ln/>
        </p:spPr>
        <p:txBody>
          <a:bodyPr/>
          <a:lstStyle>
            <a:lvl1pPr>
              <a:defRPr/>
            </a:lvl1pPr>
          </a:lstStyle>
          <a:p>
            <a:pPr>
              <a:defRPr/>
            </a:pPr>
            <a:endParaRPr lang="en-GB" dirty="0">
              <a:solidFill>
                <a:srgbClr val="800080"/>
              </a:solidFill>
            </a:endParaRPr>
          </a:p>
        </p:txBody>
      </p:sp>
    </p:spTree>
    <p:extLst>
      <p:ext uri="{BB962C8B-B14F-4D97-AF65-F5344CB8AC3E}">
        <p14:creationId xmlns:p14="http://schemas.microsoft.com/office/powerpoint/2010/main" val="385531914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GB" dirty="0">
              <a:solidFill>
                <a:srgbClr val="800080"/>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GB" dirty="0">
              <a:solidFill>
                <a:srgbClr val="800080"/>
              </a:solidFill>
            </a:endParaRPr>
          </a:p>
        </p:txBody>
      </p:sp>
    </p:spTree>
    <p:extLst>
      <p:ext uri="{BB962C8B-B14F-4D97-AF65-F5344CB8AC3E}">
        <p14:creationId xmlns:p14="http://schemas.microsoft.com/office/powerpoint/2010/main" val="113136578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GB" dirty="0">
              <a:solidFill>
                <a:srgbClr val="800080"/>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endParaRPr lang="en-GB" dirty="0">
              <a:solidFill>
                <a:srgbClr val="800080"/>
              </a:solidFill>
            </a:endParaRPr>
          </a:p>
        </p:txBody>
      </p:sp>
    </p:spTree>
    <p:extLst>
      <p:ext uri="{BB962C8B-B14F-4D97-AF65-F5344CB8AC3E}">
        <p14:creationId xmlns:p14="http://schemas.microsoft.com/office/powerpoint/2010/main" val="2214659966"/>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endParaRPr lang="en-GB" dirty="0">
              <a:solidFill>
                <a:srgbClr val="800080"/>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GB" dirty="0">
              <a:solidFill>
                <a:srgbClr val="800080"/>
              </a:solidFill>
            </a:endParaRPr>
          </a:p>
        </p:txBody>
      </p:sp>
    </p:spTree>
    <p:extLst>
      <p:ext uri="{BB962C8B-B14F-4D97-AF65-F5344CB8AC3E}">
        <p14:creationId xmlns:p14="http://schemas.microsoft.com/office/powerpoint/2010/main" val="400273068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07740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51207" name="Rectangle 7"/>
          <p:cNvSpPr>
            <a:spLocks noGrp="1" noChangeArrowheads="1"/>
          </p:cNvSpPr>
          <p:nvPr>
            <p:ph type="ctrTitle" sz="quarter"/>
          </p:nvPr>
        </p:nvSpPr>
        <p:spPr>
          <a:xfrm>
            <a:off x="685800" y="1447800"/>
            <a:ext cx="7772400" cy="1143000"/>
          </a:xfrm>
        </p:spPr>
        <p:txBody>
          <a:bodyPr/>
          <a:lstStyle>
            <a:lvl1pPr>
              <a:defRPr>
                <a:solidFill>
                  <a:srgbClr val="000000"/>
                </a:solidFill>
                <a:latin typeface="Calibri" pitchFamily="34" charset="0"/>
              </a:defRPr>
            </a:lvl1pPr>
          </a:lstStyle>
          <a:p>
            <a:r>
              <a:rPr lang="en-GB" dirty="0"/>
              <a:t>Click to edit Master title style</a:t>
            </a:r>
          </a:p>
        </p:txBody>
      </p:sp>
      <p:sp>
        <p:nvSpPr>
          <p:cNvPr id="51208" name="Rectangle 8"/>
          <p:cNvSpPr>
            <a:spLocks noGrp="1" noChangeArrowheads="1"/>
          </p:cNvSpPr>
          <p:nvPr>
            <p:ph type="subTitle" sz="quarter" idx="1"/>
          </p:nvPr>
        </p:nvSpPr>
        <p:spPr>
          <a:xfrm>
            <a:off x="1371600" y="3733800"/>
            <a:ext cx="6400800" cy="1752600"/>
          </a:xfrm>
        </p:spPr>
        <p:txBody>
          <a:bodyPr/>
          <a:lstStyle>
            <a:lvl1pPr marL="0" indent="0" algn="ctr">
              <a:buFontTx/>
              <a:buNone/>
              <a:defRPr>
                <a:solidFill>
                  <a:srgbClr val="000000"/>
                </a:solidFill>
                <a:latin typeface="Calibri" pitchFamily="34" charset="0"/>
              </a:defRPr>
            </a:lvl1pPr>
          </a:lstStyle>
          <a:p>
            <a:r>
              <a:rPr lang="en-GB" dirty="0"/>
              <a:t>Click to edit Master subtitle style</a:t>
            </a:r>
          </a:p>
        </p:txBody>
      </p:sp>
      <p:sp>
        <p:nvSpPr>
          <p:cNvPr id="4" name="Rectangle 9"/>
          <p:cNvSpPr>
            <a:spLocks noGrp="1" noChangeArrowheads="1"/>
          </p:cNvSpPr>
          <p:nvPr>
            <p:ph type="dt" sz="half" idx="10"/>
          </p:nvPr>
        </p:nvSpPr>
        <p:spPr>
          <a:ln/>
        </p:spPr>
        <p:txBody>
          <a:bodyPr/>
          <a:lstStyle>
            <a:lvl1pPr>
              <a:defRPr/>
            </a:lvl1pPr>
          </a:lstStyle>
          <a:p>
            <a:pPr>
              <a:defRPr/>
            </a:pPr>
            <a:endParaRPr lang="en-GB" dirty="0">
              <a:solidFill>
                <a:srgbClr val="800080"/>
              </a:solidFill>
            </a:endParaRPr>
          </a:p>
        </p:txBody>
      </p:sp>
      <p:sp>
        <p:nvSpPr>
          <p:cNvPr id="5" name="Rectangle 10"/>
          <p:cNvSpPr>
            <a:spLocks noGrp="1" noChangeArrowheads="1"/>
          </p:cNvSpPr>
          <p:nvPr>
            <p:ph type="ftr" sz="quarter" idx="11"/>
          </p:nvPr>
        </p:nvSpPr>
        <p:spPr>
          <a:ln/>
        </p:spPr>
        <p:txBody>
          <a:bodyPr/>
          <a:lstStyle>
            <a:lvl1pPr>
              <a:defRPr/>
            </a:lvl1pPr>
          </a:lstStyle>
          <a:p>
            <a:pPr>
              <a:defRPr/>
            </a:pPr>
            <a:endParaRPr lang="en-GB" dirty="0">
              <a:solidFill>
                <a:srgbClr val="800080"/>
              </a:solidFill>
            </a:endParaRPr>
          </a:p>
        </p:txBody>
      </p:sp>
      <p:sp>
        <p:nvSpPr>
          <p:cNvPr id="6" name="Rectangle 11"/>
          <p:cNvSpPr>
            <a:spLocks noGrp="1" noChangeArrowheads="1"/>
          </p:cNvSpPr>
          <p:nvPr>
            <p:ph type="sldNum" sz="quarter" idx="12"/>
          </p:nvPr>
        </p:nvSpPr>
        <p:spPr>
          <a:xfrm>
            <a:off x="6553200" y="6324600"/>
            <a:ext cx="1905000" cy="457200"/>
          </a:xfrm>
          <a:prstGeom prst="rect">
            <a:avLst/>
          </a:prstGeom>
          <a:ln/>
        </p:spPr>
        <p:txBody>
          <a:bodyPr/>
          <a:lstStyle>
            <a:lvl1pPr>
              <a:defRPr/>
            </a:lvl1pPr>
          </a:lstStyle>
          <a:p>
            <a:pPr>
              <a:defRPr/>
            </a:pPr>
            <a:fld id="{6F144F3E-4079-43A0-A913-B48B266BDC10}" type="slidenum">
              <a:rPr lang="en-GB">
                <a:solidFill>
                  <a:srgbClr val="800080"/>
                </a:solidFill>
              </a:rPr>
              <a:pPr>
                <a:defRPr/>
              </a:pPr>
              <a:t>‹#›</a:t>
            </a:fld>
            <a:endParaRPr lang="en-GB" dirty="0">
              <a:solidFill>
                <a:srgbClr val="800080"/>
              </a:solidFill>
            </a:endParaRPr>
          </a:p>
        </p:txBody>
      </p:sp>
      <p:pic>
        <p:nvPicPr>
          <p:cNvPr id="7" name="Picture 6" descr="RRC logo colour.tif"/>
          <p:cNvPicPr/>
          <p:nvPr userDrawn="1"/>
        </p:nvPicPr>
        <p:blipFill>
          <a:blip r:embed="rId2" cstate="print"/>
          <a:srcRect/>
          <a:stretch>
            <a:fillRect/>
          </a:stretch>
        </p:blipFill>
        <p:spPr bwMode="auto">
          <a:xfrm>
            <a:off x="7772400" y="6324600"/>
            <a:ext cx="1295400" cy="457200"/>
          </a:xfrm>
          <a:prstGeom prst="rect">
            <a:avLst/>
          </a:prstGeom>
          <a:noFill/>
          <a:ln w="9525">
            <a:noFill/>
            <a:miter lim="800000"/>
            <a:headEnd/>
            <a:tailEnd/>
          </a:ln>
        </p:spPr>
      </p:pic>
    </p:spTree>
    <p:extLst>
      <p:ext uri="{BB962C8B-B14F-4D97-AF65-F5344CB8AC3E}">
        <p14:creationId xmlns:p14="http://schemas.microsoft.com/office/powerpoint/2010/main" val="3848514917"/>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69784512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36405378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87997794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922328173"/>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405734810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532644155"/>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944322964"/>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0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71977418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418129582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0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237101623"/>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08639292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607650056"/>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865588248"/>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514577238"/>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23315309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666501747"/>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288211996"/>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832934580"/>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20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409286656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accent4">
                    <a:lumMod val="50000"/>
                  </a:schemeClr>
                </a:solidFill>
                <a:latin typeface="Calibri" pitchFamily="34" charset="0"/>
              </a:defRPr>
            </a:lvl1pPr>
            <a:lvl2pPr>
              <a:buClrTx/>
              <a:defRPr>
                <a:solidFill>
                  <a:schemeClr val="accent4">
                    <a:lumMod val="50000"/>
                  </a:schemeClr>
                </a:solidFill>
                <a:latin typeface="Calibri" pitchFamily="34" charset="0"/>
              </a:defRPr>
            </a:lvl2pPr>
            <a:lvl3pPr>
              <a:buClrTx/>
              <a:defRPr>
                <a:solidFill>
                  <a:schemeClr val="accent4">
                    <a:lumMod val="50000"/>
                  </a:schemeClr>
                </a:solidFill>
                <a:latin typeface="Calibri" pitchFamily="34" charset="0"/>
              </a:defRPr>
            </a:lvl3pPr>
            <a:lvl4pPr>
              <a:buClrTx/>
              <a:defRPr>
                <a:solidFill>
                  <a:schemeClr val="accent4">
                    <a:lumMod val="50000"/>
                  </a:schemeClr>
                </a:solidFill>
                <a:latin typeface="Calibri" pitchFamily="34" charset="0"/>
              </a:defRPr>
            </a:lvl4pPr>
            <a:lvl5pPr>
              <a:buClrTx/>
              <a:defRPr>
                <a:solidFill>
                  <a:schemeClr val="accent4">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22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078565613"/>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23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13587511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24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603747091"/>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25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912685114"/>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26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1347837502"/>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27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330323066"/>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28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3967483855"/>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9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626053132"/>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30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39568423"/>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31_Title and Content">
    <p:bg>
      <p:bgPr>
        <a:solidFill>
          <a:schemeClr val="bg1"/>
        </a:solidFill>
        <a:effectLst/>
      </p:bgPr>
    </p:bg>
    <p:spTree>
      <p:nvGrpSpPr>
        <p:cNvPr id="1" name=""/>
        <p:cNvGrpSpPr/>
        <p:nvPr/>
      </p:nvGrpSpPr>
      <p:grpSpPr>
        <a:xfrm>
          <a:off x="0" y="0"/>
          <a:ext cx="0" cy="0"/>
          <a:chOff x="0" y="0"/>
          <a:chExt cx="0" cy="0"/>
        </a:xfrm>
      </p:grpSpPr>
      <p:pic>
        <p:nvPicPr>
          <p:cNvPr id="3" name="Picture 5" descr="RRC logo colour.tif"/>
          <p:cNvPicPr>
            <a:picLocks noChangeAspect="1"/>
          </p:cNvPicPr>
          <p:nvPr/>
        </p:nvPicPr>
        <p:blipFill>
          <a:blip r:embed="rId2" cstate="screen"/>
          <a:srcRect/>
          <a:stretch>
            <a:fillRect/>
          </a:stretch>
        </p:blipFill>
        <p:spPr bwMode="auto">
          <a:xfrm>
            <a:off x="7215188" y="6143625"/>
            <a:ext cx="1731962" cy="606425"/>
          </a:xfrm>
          <a:prstGeom prst="rect">
            <a:avLst/>
          </a:prstGeom>
          <a:noFill/>
          <a:ln w="9525">
            <a:noFill/>
            <a:miter lim="800000"/>
            <a:headEnd/>
            <a:tailEnd/>
          </a:ln>
        </p:spPr>
      </p:pic>
      <p:pic>
        <p:nvPicPr>
          <p:cNvPr id="4" name="Picture 3" descr="iStock_000005370498Large.jpg"/>
          <p:cNvPicPr>
            <a:picLocks noChangeAspect="1"/>
          </p:cNvPicPr>
          <p:nvPr/>
        </p:nvPicPr>
        <p:blipFill>
          <a:blip r:embed="rId3" cstate="screen"/>
          <a:srcRect/>
          <a:stretch>
            <a:fillRect/>
          </a:stretch>
        </p:blipFill>
        <p:spPr>
          <a:xfrm rot="16200000">
            <a:off x="-2857508" y="2857508"/>
            <a:ext cx="6858000" cy="1142984"/>
          </a:xfrm>
          <a:prstGeom prst="rect">
            <a:avLst/>
          </a:prstGeom>
          <a:scene3d>
            <a:camera prst="orthographicFront">
              <a:rot lat="0" lon="10799999" rev="0"/>
            </a:camera>
            <a:lightRig rig="threePt" dir="t"/>
          </a:scene3d>
        </p:spPr>
      </p:pic>
      <p:sp>
        <p:nvSpPr>
          <p:cNvPr id="7" name="Text Placeholder 6"/>
          <p:cNvSpPr>
            <a:spLocks noGrp="1"/>
          </p:cNvSpPr>
          <p:nvPr>
            <p:ph type="body" sz="quarter" idx="10"/>
          </p:nvPr>
        </p:nvSpPr>
        <p:spPr>
          <a:xfrm>
            <a:off x="1500188" y="928688"/>
            <a:ext cx="7358062" cy="5000625"/>
          </a:xfrm>
        </p:spPr>
        <p:txBody>
          <a:bodyPr/>
          <a:lstStyle>
            <a:lvl1pPr>
              <a:buClrTx/>
              <a:defRPr>
                <a:solidFill>
                  <a:schemeClr val="bg2">
                    <a:lumMod val="50000"/>
                  </a:schemeClr>
                </a:solidFill>
                <a:latin typeface="Calibri" pitchFamily="34" charset="0"/>
              </a:defRPr>
            </a:lvl1pPr>
            <a:lvl2pPr>
              <a:buClrTx/>
              <a:defRPr>
                <a:solidFill>
                  <a:schemeClr val="bg2">
                    <a:lumMod val="50000"/>
                  </a:schemeClr>
                </a:solidFill>
                <a:latin typeface="Calibri" pitchFamily="34" charset="0"/>
              </a:defRPr>
            </a:lvl2pPr>
            <a:lvl3pPr>
              <a:buClrTx/>
              <a:defRPr>
                <a:solidFill>
                  <a:schemeClr val="bg2">
                    <a:lumMod val="50000"/>
                  </a:schemeClr>
                </a:solidFill>
                <a:latin typeface="Calibri" pitchFamily="34" charset="0"/>
              </a:defRPr>
            </a:lvl3pPr>
            <a:lvl4pPr>
              <a:buClrTx/>
              <a:defRPr>
                <a:solidFill>
                  <a:schemeClr val="bg2">
                    <a:lumMod val="50000"/>
                  </a:schemeClr>
                </a:solidFill>
                <a:latin typeface="Calibri" pitchFamily="34" charset="0"/>
              </a:defRPr>
            </a:lvl4pPr>
            <a:lvl5pPr>
              <a:buClrTx/>
              <a:defRPr>
                <a:solidFill>
                  <a:schemeClr val="bg2">
                    <a:lumMod val="50000"/>
                  </a:schemeClr>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Box 4"/>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2120353318"/>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63" Type="http://schemas.openxmlformats.org/officeDocument/2006/relationships/slideLayout" Target="../slideLayouts/slideLayout120.xml"/><Relationship Id="rId68" Type="http://schemas.openxmlformats.org/officeDocument/2006/relationships/slideLayout" Target="../slideLayouts/slideLayout125.xml"/><Relationship Id="rId76" Type="http://schemas.openxmlformats.org/officeDocument/2006/relationships/slideLayout" Target="../slideLayouts/slideLayout133.xml"/><Relationship Id="rId84" Type="http://schemas.openxmlformats.org/officeDocument/2006/relationships/slideLayout" Target="../slideLayouts/slideLayout141.xml"/><Relationship Id="rId89" Type="http://schemas.openxmlformats.org/officeDocument/2006/relationships/slideLayout" Target="../slideLayouts/slideLayout146.xml"/><Relationship Id="rId7" Type="http://schemas.openxmlformats.org/officeDocument/2006/relationships/slideLayout" Target="../slideLayouts/slideLayout64.xml"/><Relationship Id="rId71" Type="http://schemas.openxmlformats.org/officeDocument/2006/relationships/slideLayout" Target="../slideLayouts/slideLayout128.xml"/><Relationship Id="rId92" Type="http://schemas.openxmlformats.org/officeDocument/2006/relationships/image" Target="../media/image1.jpeg"/><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8" Type="http://schemas.openxmlformats.org/officeDocument/2006/relationships/slideLayout" Target="../slideLayouts/slideLayout115.xml"/><Relationship Id="rId66" Type="http://schemas.openxmlformats.org/officeDocument/2006/relationships/slideLayout" Target="../slideLayouts/slideLayout123.xml"/><Relationship Id="rId74" Type="http://schemas.openxmlformats.org/officeDocument/2006/relationships/slideLayout" Target="../slideLayouts/slideLayout131.xml"/><Relationship Id="rId79" Type="http://schemas.openxmlformats.org/officeDocument/2006/relationships/slideLayout" Target="../slideLayouts/slideLayout136.xml"/><Relationship Id="rId87" Type="http://schemas.openxmlformats.org/officeDocument/2006/relationships/slideLayout" Target="../slideLayouts/slideLayout144.xml"/><Relationship Id="rId5" Type="http://schemas.openxmlformats.org/officeDocument/2006/relationships/slideLayout" Target="../slideLayouts/slideLayout62.xml"/><Relationship Id="rId61" Type="http://schemas.openxmlformats.org/officeDocument/2006/relationships/slideLayout" Target="../slideLayouts/slideLayout118.xml"/><Relationship Id="rId82" Type="http://schemas.openxmlformats.org/officeDocument/2006/relationships/slideLayout" Target="../slideLayouts/slideLayout139.xml"/><Relationship Id="rId90" Type="http://schemas.openxmlformats.org/officeDocument/2006/relationships/slideLayout" Target="../slideLayouts/slideLayout147.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64" Type="http://schemas.openxmlformats.org/officeDocument/2006/relationships/slideLayout" Target="../slideLayouts/slideLayout121.xml"/><Relationship Id="rId69" Type="http://schemas.openxmlformats.org/officeDocument/2006/relationships/slideLayout" Target="../slideLayouts/slideLayout126.xml"/><Relationship Id="rId77" Type="http://schemas.openxmlformats.org/officeDocument/2006/relationships/slideLayout" Target="../slideLayouts/slideLayout134.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72" Type="http://schemas.openxmlformats.org/officeDocument/2006/relationships/slideLayout" Target="../slideLayouts/slideLayout129.xml"/><Relationship Id="rId80" Type="http://schemas.openxmlformats.org/officeDocument/2006/relationships/slideLayout" Target="../slideLayouts/slideLayout137.xml"/><Relationship Id="rId85" Type="http://schemas.openxmlformats.org/officeDocument/2006/relationships/slideLayout" Target="../slideLayouts/slideLayout142.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59" Type="http://schemas.openxmlformats.org/officeDocument/2006/relationships/slideLayout" Target="../slideLayouts/slideLayout116.xml"/><Relationship Id="rId67" Type="http://schemas.openxmlformats.org/officeDocument/2006/relationships/slideLayout" Target="../slideLayouts/slideLayout124.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62" Type="http://schemas.openxmlformats.org/officeDocument/2006/relationships/slideLayout" Target="../slideLayouts/slideLayout119.xml"/><Relationship Id="rId70" Type="http://schemas.openxmlformats.org/officeDocument/2006/relationships/slideLayout" Target="../slideLayouts/slideLayout127.xml"/><Relationship Id="rId75" Type="http://schemas.openxmlformats.org/officeDocument/2006/relationships/slideLayout" Target="../slideLayouts/slideLayout132.xml"/><Relationship Id="rId83" Type="http://schemas.openxmlformats.org/officeDocument/2006/relationships/slideLayout" Target="../slideLayouts/slideLayout140.xml"/><Relationship Id="rId88" Type="http://schemas.openxmlformats.org/officeDocument/2006/relationships/slideLayout" Target="../slideLayouts/slideLayout145.xml"/><Relationship Id="rId91" Type="http://schemas.openxmlformats.org/officeDocument/2006/relationships/theme" Target="../theme/theme2.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slideLayout" Target="../slideLayouts/slideLayout11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60" Type="http://schemas.openxmlformats.org/officeDocument/2006/relationships/slideLayout" Target="../slideLayouts/slideLayout117.xml"/><Relationship Id="rId65" Type="http://schemas.openxmlformats.org/officeDocument/2006/relationships/slideLayout" Target="../slideLayouts/slideLayout122.xml"/><Relationship Id="rId73" Type="http://schemas.openxmlformats.org/officeDocument/2006/relationships/slideLayout" Target="../slideLayouts/slideLayout130.xml"/><Relationship Id="rId78" Type="http://schemas.openxmlformats.org/officeDocument/2006/relationships/slideLayout" Target="../slideLayouts/slideLayout135.xml"/><Relationship Id="rId81" Type="http://schemas.openxmlformats.org/officeDocument/2006/relationships/slideLayout" Target="../slideLayouts/slideLayout138.xml"/><Relationship Id="rId86" Type="http://schemas.openxmlformats.org/officeDocument/2006/relationships/slideLayout" Target="../slideLayouts/slideLayout143.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9" cstate="screen">
            <a:alphaModFix amt="25000"/>
            <a:lum/>
          </a:blip>
          <a:srcRect/>
          <a:stretch>
            <a:fillRect l="-6000" r="-6000"/>
          </a:stretch>
        </a:blip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685800" y="38100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p>
            <a:pPr lvl="0"/>
            <a:r>
              <a:rPr lang="en-GB" smtClean="0"/>
              <a:t>Click to edit Master title style</a:t>
            </a:r>
          </a:p>
        </p:txBody>
      </p:sp>
      <p:sp>
        <p:nvSpPr>
          <p:cNvPr id="1027" name="Rectangle 8"/>
          <p:cNvSpPr>
            <a:spLocks noGrp="1" noChangeArrowheads="1"/>
          </p:cNvSpPr>
          <p:nvPr>
            <p:ph type="body" idx="1"/>
          </p:nvPr>
        </p:nvSpPr>
        <p:spPr bwMode="auto">
          <a:xfrm>
            <a:off x="685800" y="20574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50185" name="Rectangle 9"/>
          <p:cNvSpPr>
            <a:spLocks noGrp="1" noChangeArrowheads="1"/>
          </p:cNvSpPr>
          <p:nvPr>
            <p:ph type="dt" sz="half" idx="2"/>
          </p:nvPr>
        </p:nvSpPr>
        <p:spPr bwMode="auto">
          <a:xfrm>
            <a:off x="685800" y="63246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l">
              <a:defRPr sz="1400">
                <a:latin typeface="Arial" charset="0"/>
                <a:cs typeface="+mn-cs"/>
              </a:defRPr>
            </a:lvl1pPr>
          </a:lstStyle>
          <a:p>
            <a:pPr>
              <a:defRPr/>
            </a:pPr>
            <a:endParaRPr lang="en-GB" dirty="0"/>
          </a:p>
        </p:txBody>
      </p:sp>
      <p:sp>
        <p:nvSpPr>
          <p:cNvPr id="50186" name="Rectangle 10"/>
          <p:cNvSpPr>
            <a:spLocks noGrp="1" noChangeArrowheads="1"/>
          </p:cNvSpPr>
          <p:nvPr>
            <p:ph type="ftr" sz="quarter" idx="3"/>
          </p:nvPr>
        </p:nvSpPr>
        <p:spPr bwMode="auto">
          <a:xfrm>
            <a:off x="3124200" y="63246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a:defRPr sz="1400">
                <a:latin typeface="Arial" charset="0"/>
                <a:cs typeface="+mn-cs"/>
              </a:defRPr>
            </a:lvl1pPr>
          </a:lstStyle>
          <a:p>
            <a:pPr>
              <a:defRPr/>
            </a:pPr>
            <a:endParaRPr lang="en-GB" dirty="0"/>
          </a:p>
        </p:txBody>
      </p:sp>
      <p:sp>
        <p:nvSpPr>
          <p:cNvPr id="6" name="TextBox 5"/>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kern="1200" dirty="0" smtClean="0">
                <a:solidFill>
                  <a:srgbClr val="000000"/>
                </a:solidFill>
                <a:latin typeface="Arial" charset="0"/>
                <a:ea typeface="+mn-ea"/>
                <a:cs typeface="Arial" charset="0"/>
              </a:rPr>
              <a:t>© RRC Training</a:t>
            </a:r>
            <a:endParaRPr lang="en-GB" sz="400"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4222" r:id="rId1"/>
    <p:sldLayoutId id="2147484226" r:id="rId2"/>
    <p:sldLayoutId id="2147484231" r:id="rId3"/>
    <p:sldLayoutId id="2147484235" r:id="rId4"/>
    <p:sldLayoutId id="2147484236" r:id="rId5"/>
    <p:sldLayoutId id="2147484237" r:id="rId6"/>
    <p:sldLayoutId id="2147484245" r:id="rId7"/>
    <p:sldLayoutId id="2147484246" r:id="rId8"/>
    <p:sldLayoutId id="2147484247" r:id="rId9"/>
    <p:sldLayoutId id="2147484260" r:id="rId10"/>
    <p:sldLayoutId id="2147484262" r:id="rId11"/>
    <p:sldLayoutId id="2147484263" r:id="rId12"/>
    <p:sldLayoutId id="2147484265" r:id="rId13"/>
    <p:sldLayoutId id="2147484266" r:id="rId14"/>
    <p:sldLayoutId id="2147484267" r:id="rId15"/>
    <p:sldLayoutId id="2147484270" r:id="rId16"/>
    <p:sldLayoutId id="2147484278" r:id="rId17"/>
    <p:sldLayoutId id="2147484279" r:id="rId18"/>
    <p:sldLayoutId id="2147484280" r:id="rId19"/>
    <p:sldLayoutId id="2147484283" r:id="rId20"/>
    <p:sldLayoutId id="2147484284" r:id="rId21"/>
    <p:sldLayoutId id="2147484285" r:id="rId22"/>
    <p:sldLayoutId id="2147484286" r:id="rId23"/>
    <p:sldLayoutId id="2147484287" r:id="rId24"/>
    <p:sldLayoutId id="2147484288" r:id="rId25"/>
    <p:sldLayoutId id="2147484289"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 id="2147484301" r:id="rId36"/>
    <p:sldLayoutId id="2147484302" r:id="rId37"/>
    <p:sldLayoutId id="2147484303" r:id="rId38"/>
    <p:sldLayoutId id="2147484304" r:id="rId39"/>
    <p:sldLayoutId id="2147484305" r:id="rId40"/>
    <p:sldLayoutId id="2147484306" r:id="rId41"/>
    <p:sldLayoutId id="2147484307" r:id="rId42"/>
    <p:sldLayoutId id="2147484310" r:id="rId43"/>
    <p:sldLayoutId id="2147484311" r:id="rId44"/>
    <p:sldLayoutId id="2147484312" r:id="rId45"/>
    <p:sldLayoutId id="2147484313" r:id="rId46"/>
    <p:sldLayoutId id="2147484314" r:id="rId47"/>
    <p:sldLayoutId id="2147484315" r:id="rId48"/>
    <p:sldLayoutId id="2147484316" r:id="rId49"/>
    <p:sldLayoutId id="2147484318" r:id="rId50"/>
    <p:sldLayoutId id="2147484319" r:id="rId51"/>
    <p:sldLayoutId id="2147484320" r:id="rId52"/>
    <p:sldLayoutId id="2147484322" r:id="rId53"/>
    <p:sldLayoutId id="2147484323" r:id="rId54"/>
    <p:sldLayoutId id="2147484336" r:id="rId55"/>
    <p:sldLayoutId id="2147484428" r:id="rId56"/>
    <p:sldLayoutId id="2147484429" r:id="rId57"/>
  </p:sldLayoutIdLst>
  <p:transition/>
  <p:txStyles>
    <p:titleStyle>
      <a:lvl1pPr algn="r" rtl="0" eaLnBrk="0" fontAlgn="base" hangingPunct="0">
        <a:spcBef>
          <a:spcPct val="0"/>
        </a:spcBef>
        <a:spcAft>
          <a:spcPct val="0"/>
        </a:spcAft>
        <a:defRPr sz="4400" b="1">
          <a:solidFill>
            <a:srgbClr val="000066"/>
          </a:solidFill>
          <a:latin typeface="+mj-lt"/>
          <a:ea typeface="+mj-ea"/>
          <a:cs typeface="+mj-cs"/>
        </a:defRPr>
      </a:lvl1pPr>
      <a:lvl2pPr algn="r" rtl="0" eaLnBrk="0" fontAlgn="base" hangingPunct="0">
        <a:spcBef>
          <a:spcPct val="0"/>
        </a:spcBef>
        <a:spcAft>
          <a:spcPct val="0"/>
        </a:spcAft>
        <a:defRPr sz="4400" b="1">
          <a:solidFill>
            <a:srgbClr val="000066"/>
          </a:solidFill>
          <a:latin typeface="Tahoma" pitchFamily="34" charset="0"/>
        </a:defRPr>
      </a:lvl2pPr>
      <a:lvl3pPr algn="r" rtl="0" eaLnBrk="0" fontAlgn="base" hangingPunct="0">
        <a:spcBef>
          <a:spcPct val="0"/>
        </a:spcBef>
        <a:spcAft>
          <a:spcPct val="0"/>
        </a:spcAft>
        <a:defRPr sz="4400" b="1">
          <a:solidFill>
            <a:srgbClr val="000066"/>
          </a:solidFill>
          <a:latin typeface="Tahoma" pitchFamily="34" charset="0"/>
        </a:defRPr>
      </a:lvl3pPr>
      <a:lvl4pPr algn="r" rtl="0" eaLnBrk="0" fontAlgn="base" hangingPunct="0">
        <a:spcBef>
          <a:spcPct val="0"/>
        </a:spcBef>
        <a:spcAft>
          <a:spcPct val="0"/>
        </a:spcAft>
        <a:defRPr sz="4400" b="1">
          <a:solidFill>
            <a:srgbClr val="000066"/>
          </a:solidFill>
          <a:latin typeface="Tahoma" pitchFamily="34" charset="0"/>
        </a:defRPr>
      </a:lvl4pPr>
      <a:lvl5pPr algn="r" rtl="0" eaLnBrk="0" fontAlgn="base" hangingPunct="0">
        <a:spcBef>
          <a:spcPct val="0"/>
        </a:spcBef>
        <a:spcAft>
          <a:spcPct val="0"/>
        </a:spcAft>
        <a:defRPr sz="4400" b="1">
          <a:solidFill>
            <a:srgbClr val="000066"/>
          </a:solidFill>
          <a:latin typeface="Tahoma" pitchFamily="34" charset="0"/>
        </a:defRPr>
      </a:lvl5pPr>
      <a:lvl6pPr marL="457200" algn="r" rtl="0" fontAlgn="base">
        <a:spcBef>
          <a:spcPct val="0"/>
        </a:spcBef>
        <a:spcAft>
          <a:spcPct val="0"/>
        </a:spcAft>
        <a:defRPr sz="4400" b="1">
          <a:solidFill>
            <a:srgbClr val="000066"/>
          </a:solidFill>
          <a:latin typeface="Tahoma" pitchFamily="34" charset="0"/>
        </a:defRPr>
      </a:lvl6pPr>
      <a:lvl7pPr marL="914400" algn="r" rtl="0" fontAlgn="base">
        <a:spcBef>
          <a:spcPct val="0"/>
        </a:spcBef>
        <a:spcAft>
          <a:spcPct val="0"/>
        </a:spcAft>
        <a:defRPr sz="4400" b="1">
          <a:solidFill>
            <a:srgbClr val="000066"/>
          </a:solidFill>
          <a:latin typeface="Tahoma" pitchFamily="34" charset="0"/>
        </a:defRPr>
      </a:lvl7pPr>
      <a:lvl8pPr marL="1371600" algn="r" rtl="0" fontAlgn="base">
        <a:spcBef>
          <a:spcPct val="0"/>
        </a:spcBef>
        <a:spcAft>
          <a:spcPct val="0"/>
        </a:spcAft>
        <a:defRPr sz="4400" b="1">
          <a:solidFill>
            <a:srgbClr val="000066"/>
          </a:solidFill>
          <a:latin typeface="Tahoma" pitchFamily="34" charset="0"/>
        </a:defRPr>
      </a:lvl8pPr>
      <a:lvl9pPr marL="1828800" algn="r" rtl="0" fontAlgn="base">
        <a:spcBef>
          <a:spcPct val="0"/>
        </a:spcBef>
        <a:spcAft>
          <a:spcPct val="0"/>
        </a:spcAft>
        <a:defRPr sz="4400" b="1">
          <a:solidFill>
            <a:srgbClr val="000066"/>
          </a:solidFill>
          <a:latin typeface="Tahoma" pitchFamily="34" charset="0"/>
        </a:defRPr>
      </a:lvl9pPr>
    </p:titleStyle>
    <p:bodyStyle>
      <a:lvl1pPr marL="342900" indent="-342900" algn="l" rtl="0" eaLnBrk="0" fontAlgn="base" hangingPunct="0">
        <a:spcBef>
          <a:spcPct val="20000"/>
        </a:spcBef>
        <a:spcAft>
          <a:spcPct val="0"/>
        </a:spcAft>
        <a:buClr>
          <a:srgbClr val="000066"/>
        </a:buClr>
        <a:buChar char="•"/>
        <a:defRPr sz="3200">
          <a:solidFill>
            <a:srgbClr val="000066"/>
          </a:solidFill>
          <a:latin typeface="+mn-lt"/>
          <a:ea typeface="+mn-ea"/>
          <a:cs typeface="+mn-cs"/>
        </a:defRPr>
      </a:lvl1pPr>
      <a:lvl2pPr marL="742950" indent="-285750" algn="l" rtl="0" eaLnBrk="0" fontAlgn="base" hangingPunct="0">
        <a:spcBef>
          <a:spcPct val="20000"/>
        </a:spcBef>
        <a:spcAft>
          <a:spcPct val="0"/>
        </a:spcAft>
        <a:buClr>
          <a:srgbClr val="000066"/>
        </a:buClr>
        <a:buChar char="•"/>
        <a:defRPr sz="2800">
          <a:solidFill>
            <a:srgbClr val="000066"/>
          </a:solidFill>
          <a:latin typeface="+mn-lt"/>
        </a:defRPr>
      </a:lvl2pPr>
      <a:lvl3pPr marL="1143000" indent="-228600" algn="l" rtl="0" eaLnBrk="0" fontAlgn="base" hangingPunct="0">
        <a:spcBef>
          <a:spcPct val="20000"/>
        </a:spcBef>
        <a:spcAft>
          <a:spcPct val="0"/>
        </a:spcAft>
        <a:buClr>
          <a:srgbClr val="000066"/>
        </a:buClr>
        <a:buChar char="•"/>
        <a:defRPr sz="2400">
          <a:solidFill>
            <a:srgbClr val="000066"/>
          </a:solidFill>
          <a:latin typeface="+mn-lt"/>
        </a:defRPr>
      </a:lvl3pPr>
      <a:lvl4pPr marL="1600200" indent="-228600" algn="l" rtl="0" eaLnBrk="0" fontAlgn="base" hangingPunct="0">
        <a:spcBef>
          <a:spcPct val="20000"/>
        </a:spcBef>
        <a:spcAft>
          <a:spcPct val="0"/>
        </a:spcAft>
        <a:buClr>
          <a:srgbClr val="000066"/>
        </a:buClr>
        <a:buChar char="•"/>
        <a:defRPr sz="2000">
          <a:solidFill>
            <a:srgbClr val="000066"/>
          </a:solidFill>
          <a:latin typeface="+mn-lt"/>
        </a:defRPr>
      </a:lvl4pPr>
      <a:lvl5pPr marL="2057400" indent="-228600" algn="l" rtl="0" eaLnBrk="0" fontAlgn="base" hangingPunct="0">
        <a:spcBef>
          <a:spcPct val="20000"/>
        </a:spcBef>
        <a:spcAft>
          <a:spcPct val="0"/>
        </a:spcAft>
        <a:buClr>
          <a:srgbClr val="000066"/>
        </a:buClr>
        <a:buChar char="•"/>
        <a:defRPr sz="2000">
          <a:solidFill>
            <a:srgbClr val="000066"/>
          </a:solidFill>
          <a:latin typeface="+mn-lt"/>
        </a:defRPr>
      </a:lvl5pPr>
      <a:lvl6pPr marL="2514600" indent="-228600" algn="l" rtl="0" fontAlgn="base">
        <a:spcBef>
          <a:spcPct val="20000"/>
        </a:spcBef>
        <a:spcAft>
          <a:spcPct val="0"/>
        </a:spcAft>
        <a:buClr>
          <a:srgbClr val="000066"/>
        </a:buClr>
        <a:buChar char="•"/>
        <a:defRPr sz="2000">
          <a:solidFill>
            <a:srgbClr val="000066"/>
          </a:solidFill>
          <a:latin typeface="+mn-lt"/>
        </a:defRPr>
      </a:lvl6pPr>
      <a:lvl7pPr marL="2971800" indent="-228600" algn="l" rtl="0" fontAlgn="base">
        <a:spcBef>
          <a:spcPct val="20000"/>
        </a:spcBef>
        <a:spcAft>
          <a:spcPct val="0"/>
        </a:spcAft>
        <a:buClr>
          <a:srgbClr val="000066"/>
        </a:buClr>
        <a:buChar char="•"/>
        <a:defRPr sz="2000">
          <a:solidFill>
            <a:srgbClr val="000066"/>
          </a:solidFill>
          <a:latin typeface="+mn-lt"/>
        </a:defRPr>
      </a:lvl7pPr>
      <a:lvl8pPr marL="3429000" indent="-228600" algn="l" rtl="0" fontAlgn="base">
        <a:spcBef>
          <a:spcPct val="20000"/>
        </a:spcBef>
        <a:spcAft>
          <a:spcPct val="0"/>
        </a:spcAft>
        <a:buClr>
          <a:srgbClr val="000066"/>
        </a:buClr>
        <a:buChar char="•"/>
        <a:defRPr sz="2000">
          <a:solidFill>
            <a:srgbClr val="000066"/>
          </a:solidFill>
          <a:latin typeface="+mn-lt"/>
        </a:defRPr>
      </a:lvl8pPr>
      <a:lvl9pPr marL="3886200" indent="-228600" algn="l" rtl="0" fontAlgn="base">
        <a:spcBef>
          <a:spcPct val="20000"/>
        </a:spcBef>
        <a:spcAft>
          <a:spcPct val="0"/>
        </a:spcAft>
        <a:buClr>
          <a:srgbClr val="000066"/>
        </a:buClr>
        <a:buChar char="•"/>
        <a:defRPr sz="20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92" cstate="screen">
            <a:alphaModFix amt="25000"/>
            <a:lum/>
          </a:blip>
          <a:srcRect/>
          <a:stretch>
            <a:fillRect l="-6000" r="-6000"/>
          </a:stretch>
        </a:blip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685800" y="381000"/>
            <a:ext cx="77724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p>
            <a:pPr lvl="0"/>
            <a:r>
              <a:rPr lang="en-GB" smtClean="0"/>
              <a:t>Click to edit Master title style</a:t>
            </a:r>
          </a:p>
        </p:txBody>
      </p:sp>
      <p:sp>
        <p:nvSpPr>
          <p:cNvPr id="1027" name="Rectangle 8"/>
          <p:cNvSpPr>
            <a:spLocks noGrp="1" noChangeArrowheads="1"/>
          </p:cNvSpPr>
          <p:nvPr>
            <p:ph type="body" idx="1"/>
          </p:nvPr>
        </p:nvSpPr>
        <p:spPr bwMode="auto">
          <a:xfrm>
            <a:off x="685800" y="2057400"/>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50185" name="Rectangle 9"/>
          <p:cNvSpPr>
            <a:spLocks noGrp="1" noChangeArrowheads="1"/>
          </p:cNvSpPr>
          <p:nvPr>
            <p:ph type="dt" sz="half" idx="2"/>
          </p:nvPr>
        </p:nvSpPr>
        <p:spPr bwMode="auto">
          <a:xfrm>
            <a:off x="685800" y="63246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l">
              <a:defRPr sz="1400">
                <a:latin typeface="Arial" charset="0"/>
                <a:cs typeface="+mn-cs"/>
              </a:defRPr>
            </a:lvl1pPr>
          </a:lstStyle>
          <a:p>
            <a:pPr>
              <a:defRPr/>
            </a:pPr>
            <a:endParaRPr lang="en-GB" dirty="0">
              <a:solidFill>
                <a:srgbClr val="800080"/>
              </a:solidFill>
            </a:endParaRPr>
          </a:p>
        </p:txBody>
      </p:sp>
      <p:sp>
        <p:nvSpPr>
          <p:cNvPr id="50186" name="Rectangle 10"/>
          <p:cNvSpPr>
            <a:spLocks noGrp="1" noChangeArrowheads="1"/>
          </p:cNvSpPr>
          <p:nvPr>
            <p:ph type="ftr" sz="quarter" idx="3"/>
          </p:nvPr>
        </p:nvSpPr>
        <p:spPr bwMode="auto">
          <a:xfrm>
            <a:off x="3124200" y="63246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a:defRPr sz="1400">
                <a:latin typeface="Arial" charset="0"/>
                <a:cs typeface="+mn-cs"/>
              </a:defRPr>
            </a:lvl1pPr>
          </a:lstStyle>
          <a:p>
            <a:pPr>
              <a:defRPr/>
            </a:pPr>
            <a:endParaRPr lang="en-GB" dirty="0">
              <a:solidFill>
                <a:srgbClr val="800080"/>
              </a:solidFill>
            </a:endParaRPr>
          </a:p>
        </p:txBody>
      </p:sp>
      <p:sp>
        <p:nvSpPr>
          <p:cNvPr id="7" name="TextBox 6"/>
          <p:cNvSpPr txBox="1"/>
          <p:nvPr userDrawn="1"/>
        </p:nvSpPr>
        <p:spPr>
          <a:xfrm>
            <a:off x="0" y="6532558"/>
            <a:ext cx="1142985" cy="246221"/>
          </a:xfrm>
          <a:prstGeom prst="rect">
            <a:avLst/>
          </a:prstGeom>
          <a:noFill/>
        </p:spPr>
        <p:txBody>
          <a:bodyPr wrap="square" rtlCol="0" anchor="ctr">
            <a:spAutoFit/>
          </a:bodyPr>
          <a:lstStyle>
            <a:defPPr>
              <a:defRPr lang="en-GB"/>
            </a:defPPr>
            <a:lvl1pPr algn="l" rtl="0" fontAlgn="base">
              <a:spcBef>
                <a:spcPct val="0"/>
              </a:spcBef>
              <a:spcAft>
                <a:spcPct val="0"/>
              </a:spcAft>
              <a:defRPr sz="2400" kern="1200">
                <a:solidFill>
                  <a:schemeClr val="tx1"/>
                </a:solidFill>
                <a:latin typeface="Arial" charset="0"/>
                <a:ea typeface="+mn-ea"/>
                <a:cs typeface="Arial" charset="0"/>
              </a:defRPr>
            </a:lvl1pPr>
            <a:lvl2pPr marL="457200" algn="l" rtl="0" fontAlgn="base">
              <a:spcBef>
                <a:spcPct val="0"/>
              </a:spcBef>
              <a:spcAft>
                <a:spcPct val="0"/>
              </a:spcAft>
              <a:defRPr sz="2400" kern="1200">
                <a:solidFill>
                  <a:schemeClr val="tx1"/>
                </a:solidFill>
                <a:latin typeface="Arial" charset="0"/>
                <a:ea typeface="+mn-ea"/>
                <a:cs typeface="Arial" charset="0"/>
              </a:defRPr>
            </a:lvl2pPr>
            <a:lvl3pPr marL="914400" algn="l" rtl="0" fontAlgn="base">
              <a:spcBef>
                <a:spcPct val="0"/>
              </a:spcBef>
              <a:spcAft>
                <a:spcPct val="0"/>
              </a:spcAft>
              <a:defRPr sz="2400" kern="1200">
                <a:solidFill>
                  <a:schemeClr val="tx1"/>
                </a:solidFill>
                <a:latin typeface="Arial" charset="0"/>
                <a:ea typeface="+mn-ea"/>
                <a:cs typeface="Arial" charset="0"/>
              </a:defRPr>
            </a:lvl3pPr>
            <a:lvl4pPr marL="1371600" algn="l" rtl="0" fontAlgn="base">
              <a:spcBef>
                <a:spcPct val="0"/>
              </a:spcBef>
              <a:spcAft>
                <a:spcPct val="0"/>
              </a:spcAft>
              <a:defRPr sz="2400" kern="1200">
                <a:solidFill>
                  <a:schemeClr val="tx1"/>
                </a:solidFill>
                <a:latin typeface="Arial" charset="0"/>
                <a:ea typeface="+mn-ea"/>
                <a:cs typeface="Arial" charset="0"/>
              </a:defRPr>
            </a:lvl4pPr>
            <a:lvl5pPr marL="1828800" algn="l" rtl="0" fontAlgn="base">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r>
              <a:rPr lang="en-GB" sz="1000" dirty="0" smtClean="0">
                <a:solidFill>
                  <a:srgbClr val="000000"/>
                </a:solidFill>
              </a:rPr>
              <a:t>© RRC Training</a:t>
            </a:r>
            <a:endParaRPr lang="en-GB" sz="400" dirty="0">
              <a:solidFill>
                <a:srgbClr val="000000"/>
              </a:solidFill>
            </a:endParaRPr>
          </a:p>
        </p:txBody>
      </p:sp>
    </p:spTree>
    <p:extLst>
      <p:ext uri="{BB962C8B-B14F-4D97-AF65-F5344CB8AC3E}">
        <p14:creationId xmlns:p14="http://schemas.microsoft.com/office/powerpoint/2010/main" val="4131702449"/>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 id="2147484373" r:id="rId36"/>
    <p:sldLayoutId id="2147484374" r:id="rId37"/>
    <p:sldLayoutId id="2147484375" r:id="rId38"/>
    <p:sldLayoutId id="2147484376" r:id="rId39"/>
    <p:sldLayoutId id="2147484377" r:id="rId40"/>
    <p:sldLayoutId id="2147484378" r:id="rId41"/>
    <p:sldLayoutId id="2147484379" r:id="rId42"/>
    <p:sldLayoutId id="2147484380" r:id="rId43"/>
    <p:sldLayoutId id="2147484381" r:id="rId44"/>
    <p:sldLayoutId id="2147484382" r:id="rId45"/>
    <p:sldLayoutId id="2147484383" r:id="rId46"/>
    <p:sldLayoutId id="2147484384" r:id="rId47"/>
    <p:sldLayoutId id="2147484385" r:id="rId48"/>
    <p:sldLayoutId id="2147484386" r:id="rId49"/>
    <p:sldLayoutId id="2147484387" r:id="rId50"/>
    <p:sldLayoutId id="2147484388" r:id="rId51"/>
    <p:sldLayoutId id="2147484389" r:id="rId52"/>
    <p:sldLayoutId id="2147484390" r:id="rId53"/>
    <p:sldLayoutId id="2147484391" r:id="rId54"/>
    <p:sldLayoutId id="2147484392" r:id="rId55"/>
    <p:sldLayoutId id="2147484393" r:id="rId56"/>
    <p:sldLayoutId id="2147484394" r:id="rId57"/>
    <p:sldLayoutId id="2147484395" r:id="rId58"/>
    <p:sldLayoutId id="2147484396" r:id="rId59"/>
    <p:sldLayoutId id="2147484397" r:id="rId60"/>
    <p:sldLayoutId id="2147484398" r:id="rId61"/>
    <p:sldLayoutId id="2147484399" r:id="rId62"/>
    <p:sldLayoutId id="2147484400" r:id="rId63"/>
    <p:sldLayoutId id="2147484401" r:id="rId64"/>
    <p:sldLayoutId id="2147484402" r:id="rId65"/>
    <p:sldLayoutId id="2147484403" r:id="rId66"/>
    <p:sldLayoutId id="2147484404" r:id="rId67"/>
    <p:sldLayoutId id="2147484405" r:id="rId68"/>
    <p:sldLayoutId id="2147484406" r:id="rId69"/>
    <p:sldLayoutId id="2147484407" r:id="rId70"/>
    <p:sldLayoutId id="2147484408" r:id="rId71"/>
    <p:sldLayoutId id="2147484409" r:id="rId72"/>
    <p:sldLayoutId id="2147484410" r:id="rId73"/>
    <p:sldLayoutId id="2147484411" r:id="rId74"/>
    <p:sldLayoutId id="2147484412" r:id="rId75"/>
    <p:sldLayoutId id="2147484413" r:id="rId76"/>
    <p:sldLayoutId id="2147484414" r:id="rId77"/>
    <p:sldLayoutId id="2147484415" r:id="rId78"/>
    <p:sldLayoutId id="2147484416" r:id="rId79"/>
    <p:sldLayoutId id="2147484417" r:id="rId80"/>
    <p:sldLayoutId id="2147484418" r:id="rId81"/>
    <p:sldLayoutId id="2147484419" r:id="rId82"/>
    <p:sldLayoutId id="2147484420" r:id="rId83"/>
    <p:sldLayoutId id="2147484421" r:id="rId84"/>
    <p:sldLayoutId id="2147484422" r:id="rId85"/>
    <p:sldLayoutId id="2147484423" r:id="rId86"/>
    <p:sldLayoutId id="2147484424" r:id="rId87"/>
    <p:sldLayoutId id="2147484425" r:id="rId88"/>
    <p:sldLayoutId id="2147484426" r:id="rId89"/>
    <p:sldLayoutId id="2147484427" r:id="rId90"/>
  </p:sldLayoutIdLst>
  <p:transition/>
  <p:txStyles>
    <p:titleStyle>
      <a:lvl1pPr algn="r" rtl="0" eaLnBrk="0" fontAlgn="base" hangingPunct="0">
        <a:spcBef>
          <a:spcPct val="0"/>
        </a:spcBef>
        <a:spcAft>
          <a:spcPct val="0"/>
        </a:spcAft>
        <a:defRPr sz="4400" b="1">
          <a:solidFill>
            <a:srgbClr val="000066"/>
          </a:solidFill>
          <a:latin typeface="+mj-lt"/>
          <a:ea typeface="+mj-ea"/>
          <a:cs typeface="+mj-cs"/>
        </a:defRPr>
      </a:lvl1pPr>
      <a:lvl2pPr algn="r" rtl="0" eaLnBrk="0" fontAlgn="base" hangingPunct="0">
        <a:spcBef>
          <a:spcPct val="0"/>
        </a:spcBef>
        <a:spcAft>
          <a:spcPct val="0"/>
        </a:spcAft>
        <a:defRPr sz="4400" b="1">
          <a:solidFill>
            <a:srgbClr val="000066"/>
          </a:solidFill>
          <a:latin typeface="Tahoma" pitchFamily="34" charset="0"/>
        </a:defRPr>
      </a:lvl2pPr>
      <a:lvl3pPr algn="r" rtl="0" eaLnBrk="0" fontAlgn="base" hangingPunct="0">
        <a:spcBef>
          <a:spcPct val="0"/>
        </a:spcBef>
        <a:spcAft>
          <a:spcPct val="0"/>
        </a:spcAft>
        <a:defRPr sz="4400" b="1">
          <a:solidFill>
            <a:srgbClr val="000066"/>
          </a:solidFill>
          <a:latin typeface="Tahoma" pitchFamily="34" charset="0"/>
        </a:defRPr>
      </a:lvl3pPr>
      <a:lvl4pPr algn="r" rtl="0" eaLnBrk="0" fontAlgn="base" hangingPunct="0">
        <a:spcBef>
          <a:spcPct val="0"/>
        </a:spcBef>
        <a:spcAft>
          <a:spcPct val="0"/>
        </a:spcAft>
        <a:defRPr sz="4400" b="1">
          <a:solidFill>
            <a:srgbClr val="000066"/>
          </a:solidFill>
          <a:latin typeface="Tahoma" pitchFamily="34" charset="0"/>
        </a:defRPr>
      </a:lvl4pPr>
      <a:lvl5pPr algn="r" rtl="0" eaLnBrk="0" fontAlgn="base" hangingPunct="0">
        <a:spcBef>
          <a:spcPct val="0"/>
        </a:spcBef>
        <a:spcAft>
          <a:spcPct val="0"/>
        </a:spcAft>
        <a:defRPr sz="4400" b="1">
          <a:solidFill>
            <a:srgbClr val="000066"/>
          </a:solidFill>
          <a:latin typeface="Tahoma" pitchFamily="34" charset="0"/>
        </a:defRPr>
      </a:lvl5pPr>
      <a:lvl6pPr marL="457200" algn="r" rtl="0" fontAlgn="base">
        <a:spcBef>
          <a:spcPct val="0"/>
        </a:spcBef>
        <a:spcAft>
          <a:spcPct val="0"/>
        </a:spcAft>
        <a:defRPr sz="4400" b="1">
          <a:solidFill>
            <a:srgbClr val="000066"/>
          </a:solidFill>
          <a:latin typeface="Tahoma" pitchFamily="34" charset="0"/>
        </a:defRPr>
      </a:lvl6pPr>
      <a:lvl7pPr marL="914400" algn="r" rtl="0" fontAlgn="base">
        <a:spcBef>
          <a:spcPct val="0"/>
        </a:spcBef>
        <a:spcAft>
          <a:spcPct val="0"/>
        </a:spcAft>
        <a:defRPr sz="4400" b="1">
          <a:solidFill>
            <a:srgbClr val="000066"/>
          </a:solidFill>
          <a:latin typeface="Tahoma" pitchFamily="34" charset="0"/>
        </a:defRPr>
      </a:lvl7pPr>
      <a:lvl8pPr marL="1371600" algn="r" rtl="0" fontAlgn="base">
        <a:spcBef>
          <a:spcPct val="0"/>
        </a:spcBef>
        <a:spcAft>
          <a:spcPct val="0"/>
        </a:spcAft>
        <a:defRPr sz="4400" b="1">
          <a:solidFill>
            <a:srgbClr val="000066"/>
          </a:solidFill>
          <a:latin typeface="Tahoma" pitchFamily="34" charset="0"/>
        </a:defRPr>
      </a:lvl8pPr>
      <a:lvl9pPr marL="1828800" algn="r" rtl="0" fontAlgn="base">
        <a:spcBef>
          <a:spcPct val="0"/>
        </a:spcBef>
        <a:spcAft>
          <a:spcPct val="0"/>
        </a:spcAft>
        <a:defRPr sz="4400" b="1">
          <a:solidFill>
            <a:srgbClr val="000066"/>
          </a:solidFill>
          <a:latin typeface="Tahoma" pitchFamily="34" charset="0"/>
        </a:defRPr>
      </a:lvl9pPr>
    </p:titleStyle>
    <p:bodyStyle>
      <a:lvl1pPr marL="342900" indent="-342900" algn="l" rtl="0" eaLnBrk="0" fontAlgn="base" hangingPunct="0">
        <a:spcBef>
          <a:spcPct val="20000"/>
        </a:spcBef>
        <a:spcAft>
          <a:spcPct val="0"/>
        </a:spcAft>
        <a:buClr>
          <a:srgbClr val="000066"/>
        </a:buClr>
        <a:buChar char="•"/>
        <a:defRPr sz="3200">
          <a:solidFill>
            <a:srgbClr val="000066"/>
          </a:solidFill>
          <a:latin typeface="+mn-lt"/>
          <a:ea typeface="+mn-ea"/>
          <a:cs typeface="+mn-cs"/>
        </a:defRPr>
      </a:lvl1pPr>
      <a:lvl2pPr marL="742950" indent="-285750" algn="l" rtl="0" eaLnBrk="0" fontAlgn="base" hangingPunct="0">
        <a:spcBef>
          <a:spcPct val="20000"/>
        </a:spcBef>
        <a:spcAft>
          <a:spcPct val="0"/>
        </a:spcAft>
        <a:buClr>
          <a:srgbClr val="000066"/>
        </a:buClr>
        <a:buChar char="•"/>
        <a:defRPr sz="2800">
          <a:solidFill>
            <a:srgbClr val="000066"/>
          </a:solidFill>
          <a:latin typeface="+mn-lt"/>
        </a:defRPr>
      </a:lvl2pPr>
      <a:lvl3pPr marL="1143000" indent="-228600" algn="l" rtl="0" eaLnBrk="0" fontAlgn="base" hangingPunct="0">
        <a:spcBef>
          <a:spcPct val="20000"/>
        </a:spcBef>
        <a:spcAft>
          <a:spcPct val="0"/>
        </a:spcAft>
        <a:buClr>
          <a:srgbClr val="000066"/>
        </a:buClr>
        <a:buChar char="•"/>
        <a:defRPr sz="2400">
          <a:solidFill>
            <a:srgbClr val="000066"/>
          </a:solidFill>
          <a:latin typeface="+mn-lt"/>
        </a:defRPr>
      </a:lvl3pPr>
      <a:lvl4pPr marL="1600200" indent="-228600" algn="l" rtl="0" eaLnBrk="0" fontAlgn="base" hangingPunct="0">
        <a:spcBef>
          <a:spcPct val="20000"/>
        </a:spcBef>
        <a:spcAft>
          <a:spcPct val="0"/>
        </a:spcAft>
        <a:buClr>
          <a:srgbClr val="000066"/>
        </a:buClr>
        <a:buChar char="•"/>
        <a:defRPr sz="2000">
          <a:solidFill>
            <a:srgbClr val="000066"/>
          </a:solidFill>
          <a:latin typeface="+mn-lt"/>
        </a:defRPr>
      </a:lvl4pPr>
      <a:lvl5pPr marL="2057400" indent="-228600" algn="l" rtl="0" eaLnBrk="0" fontAlgn="base" hangingPunct="0">
        <a:spcBef>
          <a:spcPct val="20000"/>
        </a:spcBef>
        <a:spcAft>
          <a:spcPct val="0"/>
        </a:spcAft>
        <a:buClr>
          <a:srgbClr val="000066"/>
        </a:buClr>
        <a:buChar char="•"/>
        <a:defRPr sz="2000">
          <a:solidFill>
            <a:srgbClr val="000066"/>
          </a:solidFill>
          <a:latin typeface="+mn-lt"/>
        </a:defRPr>
      </a:lvl5pPr>
      <a:lvl6pPr marL="2514600" indent="-228600" algn="l" rtl="0" fontAlgn="base">
        <a:spcBef>
          <a:spcPct val="20000"/>
        </a:spcBef>
        <a:spcAft>
          <a:spcPct val="0"/>
        </a:spcAft>
        <a:buClr>
          <a:srgbClr val="000066"/>
        </a:buClr>
        <a:buChar char="•"/>
        <a:defRPr sz="2000">
          <a:solidFill>
            <a:srgbClr val="000066"/>
          </a:solidFill>
          <a:latin typeface="+mn-lt"/>
        </a:defRPr>
      </a:lvl6pPr>
      <a:lvl7pPr marL="2971800" indent="-228600" algn="l" rtl="0" fontAlgn="base">
        <a:spcBef>
          <a:spcPct val="20000"/>
        </a:spcBef>
        <a:spcAft>
          <a:spcPct val="0"/>
        </a:spcAft>
        <a:buClr>
          <a:srgbClr val="000066"/>
        </a:buClr>
        <a:buChar char="•"/>
        <a:defRPr sz="2000">
          <a:solidFill>
            <a:srgbClr val="000066"/>
          </a:solidFill>
          <a:latin typeface="+mn-lt"/>
        </a:defRPr>
      </a:lvl7pPr>
      <a:lvl8pPr marL="3429000" indent="-228600" algn="l" rtl="0" fontAlgn="base">
        <a:spcBef>
          <a:spcPct val="20000"/>
        </a:spcBef>
        <a:spcAft>
          <a:spcPct val="0"/>
        </a:spcAft>
        <a:buClr>
          <a:srgbClr val="000066"/>
        </a:buClr>
        <a:buChar char="•"/>
        <a:defRPr sz="2000">
          <a:solidFill>
            <a:srgbClr val="000066"/>
          </a:solidFill>
          <a:latin typeface="+mn-lt"/>
        </a:defRPr>
      </a:lvl8pPr>
      <a:lvl9pPr marL="3886200" indent="-228600" algn="l" rtl="0" fontAlgn="base">
        <a:spcBef>
          <a:spcPct val="20000"/>
        </a:spcBef>
        <a:spcAft>
          <a:spcPct val="0"/>
        </a:spcAft>
        <a:buClr>
          <a:srgbClr val="000066"/>
        </a:buClr>
        <a:buChar char="•"/>
        <a:defRPr sz="20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56.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6.xml"/><Relationship Id="rId5" Type="http://schemas.openxmlformats.org/officeDocument/2006/relationships/image" Target="../media/image4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5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jpg"/><Relationship Id="rId2" Type="http://schemas.openxmlformats.org/officeDocument/2006/relationships/image" Target="../media/image60.png"/><Relationship Id="rId1" Type="http://schemas.openxmlformats.org/officeDocument/2006/relationships/slideLayout" Target="../slideLayouts/slideLayout5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7.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2.png"/><Relationship Id="rId7" Type="http://schemas.openxmlformats.org/officeDocument/2006/relationships/image" Target="../media/image76.jpg"/><Relationship Id="rId12" Type="http://schemas.openxmlformats.org/officeDocument/2006/relationships/image" Target="../media/image81.jpg"/><Relationship Id="rId2" Type="http://schemas.openxmlformats.org/officeDocument/2006/relationships/image" Target="../media/image71.png"/><Relationship Id="rId1" Type="http://schemas.openxmlformats.org/officeDocument/2006/relationships/slideLayout" Target="../slideLayouts/slideLayout56.xml"/><Relationship Id="rId6" Type="http://schemas.openxmlformats.org/officeDocument/2006/relationships/image" Target="../media/image75.jpg"/><Relationship Id="rId11" Type="http://schemas.openxmlformats.org/officeDocument/2006/relationships/image" Target="../media/image80.jpg"/><Relationship Id="rId5" Type="http://schemas.openxmlformats.org/officeDocument/2006/relationships/image" Target="../media/image74.jpg"/><Relationship Id="rId10" Type="http://schemas.openxmlformats.org/officeDocument/2006/relationships/image" Target="../media/image79.jpg"/><Relationship Id="rId4" Type="http://schemas.openxmlformats.org/officeDocument/2006/relationships/image" Target="../media/image73.png"/><Relationship Id="rId9" Type="http://schemas.openxmlformats.org/officeDocument/2006/relationships/image" Target="../media/image78.jp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7.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56.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jpg"/><Relationship Id="rId4" Type="http://schemas.openxmlformats.org/officeDocument/2006/relationships/image" Target="../media/image89.png"/><Relationship Id="rId9" Type="http://schemas.openxmlformats.org/officeDocument/2006/relationships/image" Target="../media/image94.png"/></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jpg"/><Relationship Id="rId2" Type="http://schemas.openxmlformats.org/officeDocument/2006/relationships/image" Target="../media/image96.png"/><Relationship Id="rId1" Type="http://schemas.openxmlformats.org/officeDocument/2006/relationships/slideLayout" Target="../slideLayouts/slideLayout56.xml"/><Relationship Id="rId6" Type="http://schemas.openxmlformats.org/officeDocument/2006/relationships/image" Target="../media/image99.jpg"/><Relationship Id="rId5" Type="http://schemas.openxmlformats.org/officeDocument/2006/relationships/image" Target="../media/image79.jpg"/><Relationship Id="rId4" Type="http://schemas.openxmlformats.org/officeDocument/2006/relationships/image" Target="../media/image98.png"/></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7.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107.png"/><Relationship Id="rId7" Type="http://schemas.openxmlformats.org/officeDocument/2006/relationships/image" Target="../media/image111.jpg"/><Relationship Id="rId2" Type="http://schemas.openxmlformats.org/officeDocument/2006/relationships/image" Target="../media/image106.png"/><Relationship Id="rId1" Type="http://schemas.openxmlformats.org/officeDocument/2006/relationships/slideLayout" Target="../slideLayouts/slideLayout56.xml"/><Relationship Id="rId6" Type="http://schemas.openxmlformats.org/officeDocument/2006/relationships/image" Target="../media/image110.jpg"/><Relationship Id="rId5" Type="http://schemas.openxmlformats.org/officeDocument/2006/relationships/image" Target="../media/image109.jpg"/><Relationship Id="rId10" Type="http://schemas.openxmlformats.org/officeDocument/2006/relationships/image" Target="../media/image113.jpg"/><Relationship Id="rId4" Type="http://schemas.openxmlformats.org/officeDocument/2006/relationships/image" Target="../media/image108.png"/><Relationship Id="rId9" Type="http://schemas.openxmlformats.org/officeDocument/2006/relationships/image" Target="../media/image112.jp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jpg"/><Relationship Id="rId2" Type="http://schemas.openxmlformats.org/officeDocument/2006/relationships/image" Target="../media/image114.png"/><Relationship Id="rId1" Type="http://schemas.openxmlformats.org/officeDocument/2006/relationships/slideLayout" Target="../slideLayouts/slideLayout56.xml"/><Relationship Id="rId6" Type="http://schemas.openxmlformats.org/officeDocument/2006/relationships/image" Target="../media/image118.jpg"/><Relationship Id="rId5" Type="http://schemas.openxmlformats.org/officeDocument/2006/relationships/image" Target="../media/image117.jp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6.xml"/><Relationship Id="rId5" Type="http://schemas.openxmlformats.org/officeDocument/2006/relationships/image" Target="../media/image123.jpg"/><Relationship Id="rId4" Type="http://schemas.openxmlformats.org/officeDocument/2006/relationships/image" Target="../media/image122.png"/></Relationships>
</file>

<file path=ppt/slides/_rels/slide2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75.jpg"/><Relationship Id="rId2" Type="http://schemas.openxmlformats.org/officeDocument/2006/relationships/image" Target="../media/image124.png"/><Relationship Id="rId1" Type="http://schemas.openxmlformats.org/officeDocument/2006/relationships/slideLayout" Target="../slideLayouts/slideLayout57.xml"/><Relationship Id="rId6" Type="http://schemas.openxmlformats.org/officeDocument/2006/relationships/image" Target="../media/image76.jpg"/><Relationship Id="rId5" Type="http://schemas.openxmlformats.org/officeDocument/2006/relationships/image" Target="../media/image127.png"/><Relationship Id="rId4" Type="http://schemas.openxmlformats.org/officeDocument/2006/relationships/image" Target="../media/image126.png"/></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56.xml"/><Relationship Id="rId5" Type="http://schemas.openxmlformats.org/officeDocument/2006/relationships/image" Target="../media/image131.jpg"/><Relationship Id="rId4" Type="http://schemas.openxmlformats.org/officeDocument/2006/relationships/image" Target="../media/image13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5.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5.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6.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55.xml"/><Relationship Id="rId1" Type="http://schemas.openxmlformats.org/officeDocument/2006/relationships/themeOverride" Target="../theme/themeOverride1.xml"/><Relationship Id="rId5" Type="http://schemas.openxmlformats.org/officeDocument/2006/relationships/image" Target="../media/image138.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55.xml"/><Relationship Id="rId1" Type="http://schemas.openxmlformats.org/officeDocument/2006/relationships/themeOverride" Target="../theme/themeOverride2.xml"/><Relationship Id="rId4" Type="http://schemas.openxmlformats.org/officeDocument/2006/relationships/image" Target="../media/image138.png"/></Relationships>
</file>

<file path=ppt/slides/_rels/slide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6.xml"/><Relationship Id="rId4" Type="http://schemas.openxmlformats.org/officeDocument/2006/relationships/image" Target="../media/image14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6.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45.png"/><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5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9.png"/><Relationship Id="rId7" Type="http://schemas.openxmlformats.org/officeDocument/2006/relationships/image" Target="../media/image152.png"/><Relationship Id="rId2" Type="http://schemas.openxmlformats.org/officeDocument/2006/relationships/image" Target="../media/image148.png"/><Relationship Id="rId1" Type="http://schemas.openxmlformats.org/officeDocument/2006/relationships/slideLayout" Target="../slideLayouts/slideLayout56.xml"/><Relationship Id="rId6" Type="http://schemas.openxmlformats.org/officeDocument/2006/relationships/image" Target="../media/image151.png"/><Relationship Id="rId11" Type="http://schemas.openxmlformats.org/officeDocument/2006/relationships/image" Target="../media/image156.jpg"/><Relationship Id="rId5" Type="http://schemas.openxmlformats.org/officeDocument/2006/relationships/image" Target="../media/image47.png"/><Relationship Id="rId10" Type="http://schemas.openxmlformats.org/officeDocument/2006/relationships/image" Target="../media/image155.png"/><Relationship Id="rId4" Type="http://schemas.openxmlformats.org/officeDocument/2006/relationships/image" Target="../media/image150.png"/><Relationship Id="rId9" Type="http://schemas.openxmlformats.org/officeDocument/2006/relationships/image" Target="../media/image154.png"/></Relationships>
</file>

<file path=ppt/slides/_rels/slide5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56.xml"/><Relationship Id="rId5" Type="http://schemas.openxmlformats.org/officeDocument/2006/relationships/image" Target="../media/image160.jpg"/><Relationship Id="rId4" Type="http://schemas.openxmlformats.org/officeDocument/2006/relationships/image" Target="../media/image159.png"/></Relationships>
</file>

<file path=ppt/slides/_rels/slide5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5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168.jpg"/></Relationships>
</file>

<file path=ppt/slides/_rels/slide56.xml.rels><?xml version="1.0" encoding="UTF-8" standalone="yes"?>
<Relationships xmlns="http://schemas.openxmlformats.org/package/2006/relationships"><Relationship Id="rId8" Type="http://schemas.openxmlformats.org/officeDocument/2006/relationships/image" Target="../media/image174.jpg"/><Relationship Id="rId13" Type="http://schemas.openxmlformats.org/officeDocument/2006/relationships/image" Target="../media/image179.jpg"/><Relationship Id="rId3" Type="http://schemas.openxmlformats.org/officeDocument/2006/relationships/image" Target="../media/image170.png"/><Relationship Id="rId7" Type="http://schemas.openxmlformats.org/officeDocument/2006/relationships/image" Target="../media/image173.jpg"/><Relationship Id="rId12" Type="http://schemas.openxmlformats.org/officeDocument/2006/relationships/image" Target="../media/image178.jpg"/><Relationship Id="rId2" Type="http://schemas.openxmlformats.org/officeDocument/2006/relationships/image" Target="../media/image169.png"/><Relationship Id="rId1" Type="http://schemas.openxmlformats.org/officeDocument/2006/relationships/slideLayout" Target="../slideLayouts/slideLayout57.xml"/><Relationship Id="rId6" Type="http://schemas.openxmlformats.org/officeDocument/2006/relationships/image" Target="../media/image172.jpg"/><Relationship Id="rId11" Type="http://schemas.openxmlformats.org/officeDocument/2006/relationships/image" Target="../media/image177.jpg"/><Relationship Id="rId5" Type="http://schemas.openxmlformats.org/officeDocument/2006/relationships/image" Target="../media/image156.jpg"/><Relationship Id="rId10" Type="http://schemas.openxmlformats.org/officeDocument/2006/relationships/image" Target="../media/image176.jpg"/><Relationship Id="rId4" Type="http://schemas.openxmlformats.org/officeDocument/2006/relationships/image" Target="../media/image171.png"/><Relationship Id="rId9" Type="http://schemas.openxmlformats.org/officeDocument/2006/relationships/image" Target="../media/image175.jpg"/></Relationships>
</file>

<file path=ppt/slides/_rels/slide5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57.xml"/><Relationship Id="rId6" Type="http://schemas.openxmlformats.org/officeDocument/2006/relationships/image" Target="../media/image184.jpg"/><Relationship Id="rId5" Type="http://schemas.openxmlformats.org/officeDocument/2006/relationships/image" Target="../media/image183.jpg"/><Relationship Id="rId4" Type="http://schemas.openxmlformats.org/officeDocument/2006/relationships/image" Target="../media/image182.png"/></Relationships>
</file>

<file path=ppt/slides/_rels/slide58.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5.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5.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90.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91.png"/><Relationship Id="rId4" Type="http://schemas.openxmlformats.org/officeDocument/2006/relationships/oleObject" Target="../embeddings/oleObject2.bin"/></Relationships>
</file>

<file path=ppt/slides/_rels/slide71.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allumiax.com/blog/most-important-frequently-asked-questions-regarding-arc-flash-study-what-you-need-to-know#ppe"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56.xml"/><Relationship Id="rId6" Type="http://schemas.openxmlformats.org/officeDocument/2006/relationships/image" Target="../media/image21.png"/><Relationship Id="rId11" Type="http://schemas.openxmlformats.org/officeDocument/2006/relationships/image" Target="../media/image30.png"/><Relationship Id="rId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6.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000100" y="1071522"/>
            <a:ext cx="7215238" cy="5786478"/>
          </a:xfrm>
          <a:prstGeom prst="rect">
            <a:avLst/>
          </a:prstGeom>
        </p:spPr>
        <p:txBody>
          <a:bodyPr/>
          <a:lstStyle/>
          <a:p>
            <a:pPr algn="ctr">
              <a:defRPr/>
            </a:pPr>
            <a:endParaRPr lang="en-GB" sz="2800" b="1" kern="0" dirty="0">
              <a:solidFill>
                <a:srgbClr val="000000"/>
              </a:solidFill>
              <a:latin typeface="Calibri" pitchFamily="34" charset="0"/>
              <a:ea typeface="+mj-ea"/>
              <a:cs typeface="+mj-cs"/>
            </a:endParaRPr>
          </a:p>
          <a:p>
            <a:pPr algn="ctr">
              <a:defRPr/>
            </a:pPr>
            <a:endParaRPr lang="en-GB" sz="4400" b="1" dirty="0" smtClean="0">
              <a:solidFill>
                <a:srgbClr val="000000"/>
              </a:solidFill>
              <a:latin typeface="Calibri" pitchFamily="34" charset="0"/>
            </a:endParaRPr>
          </a:p>
          <a:p>
            <a:pPr algn="ctr">
              <a:defRPr/>
            </a:pPr>
            <a:r>
              <a:rPr lang="en-GB" sz="4400" b="1" dirty="0" smtClean="0">
                <a:solidFill>
                  <a:srgbClr val="000000"/>
                </a:solidFill>
                <a:latin typeface="Calibri" pitchFamily="34" charset="0"/>
              </a:rPr>
              <a:t>Electrical Safety</a:t>
            </a:r>
          </a:p>
          <a:p>
            <a:pPr algn="ctr">
              <a:defRPr/>
            </a:pPr>
            <a:endParaRPr lang="en-GB" sz="4400" b="1" dirty="0" smtClean="0">
              <a:solidFill>
                <a:srgbClr val="000000"/>
              </a:solidFill>
              <a:latin typeface="Calibri" pitchFamily="34" charset="0"/>
            </a:endParaRPr>
          </a:p>
          <a:p>
            <a:pPr algn="ctr">
              <a:defRPr/>
            </a:pPr>
            <a:endParaRPr lang="en-GB" sz="4400" b="1" dirty="0" smtClean="0">
              <a:solidFill>
                <a:srgbClr val="000000"/>
              </a:solidFill>
              <a:latin typeface="Calibri" pitchFamily="34" charset="0"/>
            </a:endParaRPr>
          </a:p>
          <a:p>
            <a:pPr algn="ctr">
              <a:defRPr/>
            </a:pPr>
            <a:endParaRPr lang="en-GB" sz="2800" b="1" dirty="0">
              <a:solidFill>
                <a:srgbClr val="000000"/>
              </a:solidFill>
              <a:latin typeface="Calibri" pitchFamily="34" charset="0"/>
            </a:endParaRPr>
          </a:p>
          <a:p>
            <a:pPr algn="ctr">
              <a:defRPr/>
            </a:pPr>
            <a:endParaRPr lang="en-GB" b="1" dirty="0" smtClean="0">
              <a:solidFill>
                <a:srgbClr val="000000"/>
              </a:solidFill>
              <a:latin typeface="Calibri" pitchFamily="34" charset="0"/>
            </a:endParaRPr>
          </a:p>
          <a:p>
            <a:pPr algn="ctr">
              <a:defRPr/>
            </a:pPr>
            <a:endParaRPr lang="en-GB" sz="4400" b="1" kern="0" dirty="0">
              <a:solidFill>
                <a:srgbClr val="000000"/>
              </a:solidFill>
              <a:latin typeface="Calibri" pitchFamily="34" charset="0"/>
              <a:ea typeface="+mj-ea"/>
              <a:cs typeface="+mj-cs"/>
            </a:endParaRPr>
          </a:p>
          <a:p>
            <a:pPr algn="ctr">
              <a:defRPr/>
            </a:pPr>
            <a:endParaRPr lang="en-GB" sz="2800" b="1" kern="0" dirty="0">
              <a:solidFill>
                <a:srgbClr val="000000"/>
              </a:solidFill>
              <a:latin typeface="Calibri" pitchFamily="34" charset="0"/>
              <a:ea typeface="+mj-ea"/>
              <a:cs typeface="+mj-cs"/>
            </a:endParaRPr>
          </a:p>
        </p:txBody>
      </p:sp>
      <p:sp>
        <p:nvSpPr>
          <p:cNvPr id="2" name="Rectangle 1"/>
          <p:cNvSpPr/>
          <p:nvPr/>
        </p:nvSpPr>
        <p:spPr bwMode="auto">
          <a:xfrm>
            <a:off x="0" y="6237312"/>
            <a:ext cx="9144000" cy="620688"/>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2429798"/>
            <a:ext cx="8093075" cy="2919730"/>
          </a:xfrm>
          <a:prstGeom prst="rect">
            <a:avLst/>
          </a:prstGeom>
        </p:spPr>
        <p:txBody>
          <a:bodyPr vert="horz" wrap="square" lIns="0" tIns="123189" rIns="0" bIns="0" rtlCol="0">
            <a:spAutoFit/>
          </a:bodyPr>
          <a:lstStyle/>
          <a:p>
            <a:pPr marL="12700">
              <a:lnSpc>
                <a:spcPct val="100000"/>
              </a:lnSpc>
              <a:spcBef>
                <a:spcPts val="969"/>
              </a:spcBef>
            </a:pPr>
            <a:r>
              <a:rPr sz="2400" b="1" u="sng" dirty="0">
                <a:uFill>
                  <a:solidFill>
                    <a:srgbClr val="000000"/>
                  </a:solidFill>
                </a:uFill>
                <a:latin typeface="Arial"/>
                <a:cs typeface="Arial"/>
              </a:rPr>
              <a:t>Legal</a:t>
            </a:r>
            <a:r>
              <a:rPr sz="2400" b="1" u="sng" spc="-25" dirty="0">
                <a:uFill>
                  <a:solidFill>
                    <a:srgbClr val="000000"/>
                  </a:solidFill>
                </a:uFill>
                <a:latin typeface="Arial"/>
                <a:cs typeface="Arial"/>
              </a:rPr>
              <a:t> </a:t>
            </a:r>
            <a:r>
              <a:rPr sz="2400" b="1" u="sng" spc="-10" dirty="0">
                <a:uFill>
                  <a:solidFill>
                    <a:srgbClr val="000000"/>
                  </a:solidFill>
                </a:uFill>
                <a:latin typeface="Arial"/>
                <a:cs typeface="Arial"/>
              </a:rPr>
              <a:t>Reasons:</a:t>
            </a:r>
            <a:endParaRPr sz="2400">
              <a:latin typeface="Arial"/>
              <a:cs typeface="Arial"/>
            </a:endParaRPr>
          </a:p>
          <a:p>
            <a:pPr marL="927100">
              <a:lnSpc>
                <a:spcPct val="100000"/>
              </a:lnSpc>
              <a:spcBef>
                <a:spcPts val="875"/>
              </a:spcBef>
            </a:pPr>
            <a:r>
              <a:rPr sz="2400" spc="-140" dirty="0">
                <a:latin typeface="Arial MT"/>
                <a:cs typeface="Arial MT"/>
              </a:rPr>
              <a:t>To</a:t>
            </a:r>
            <a:r>
              <a:rPr sz="2400" spc="-30" dirty="0">
                <a:latin typeface="Arial MT"/>
                <a:cs typeface="Arial MT"/>
              </a:rPr>
              <a:t> </a:t>
            </a:r>
            <a:r>
              <a:rPr sz="2400" dirty="0">
                <a:latin typeface="Arial MT"/>
                <a:cs typeface="Arial MT"/>
              </a:rPr>
              <a:t>avoid</a:t>
            </a:r>
            <a:r>
              <a:rPr sz="2400" spc="-114" dirty="0">
                <a:latin typeface="Arial MT"/>
                <a:cs typeface="Arial MT"/>
              </a:rPr>
              <a:t> </a:t>
            </a:r>
            <a:r>
              <a:rPr sz="2400" dirty="0">
                <a:latin typeface="Arial MT"/>
                <a:cs typeface="Arial MT"/>
              </a:rPr>
              <a:t>prosecution,</a:t>
            </a:r>
            <a:r>
              <a:rPr sz="2400" spc="-55" dirty="0">
                <a:latin typeface="Arial MT"/>
                <a:cs typeface="Arial MT"/>
              </a:rPr>
              <a:t> </a:t>
            </a:r>
            <a:r>
              <a:rPr sz="2400" dirty="0">
                <a:latin typeface="Arial MT"/>
                <a:cs typeface="Arial MT"/>
              </a:rPr>
              <a:t>the</a:t>
            </a:r>
            <a:r>
              <a:rPr sz="2400" spc="-85" dirty="0">
                <a:latin typeface="Arial MT"/>
                <a:cs typeface="Arial MT"/>
              </a:rPr>
              <a:t> </a:t>
            </a:r>
            <a:r>
              <a:rPr sz="2400" dirty="0">
                <a:latin typeface="Arial MT"/>
                <a:cs typeface="Arial MT"/>
              </a:rPr>
              <a:t>criminal</a:t>
            </a:r>
            <a:r>
              <a:rPr sz="2400" spc="-60" dirty="0">
                <a:latin typeface="Arial MT"/>
                <a:cs typeface="Arial MT"/>
              </a:rPr>
              <a:t> </a:t>
            </a:r>
            <a:r>
              <a:rPr sz="2400" dirty="0">
                <a:latin typeface="Arial MT"/>
                <a:cs typeface="Arial MT"/>
              </a:rPr>
              <a:t>and</a:t>
            </a:r>
            <a:r>
              <a:rPr sz="2400" spc="-70" dirty="0">
                <a:latin typeface="Arial MT"/>
                <a:cs typeface="Arial MT"/>
              </a:rPr>
              <a:t> </a:t>
            </a:r>
            <a:r>
              <a:rPr sz="2400" dirty="0">
                <a:latin typeface="Arial MT"/>
                <a:cs typeface="Arial MT"/>
              </a:rPr>
              <a:t>civil</a:t>
            </a:r>
            <a:r>
              <a:rPr sz="2400" spc="-55" dirty="0">
                <a:latin typeface="Arial MT"/>
                <a:cs typeface="Arial MT"/>
              </a:rPr>
              <a:t> </a:t>
            </a:r>
            <a:r>
              <a:rPr sz="2400" spc="-25" dirty="0">
                <a:latin typeface="Arial MT"/>
                <a:cs typeface="Arial MT"/>
              </a:rPr>
              <a:t>law</a:t>
            </a:r>
            <a:endParaRPr sz="2400">
              <a:latin typeface="Arial MT"/>
              <a:cs typeface="Arial MT"/>
            </a:endParaRPr>
          </a:p>
          <a:p>
            <a:pPr marL="12700">
              <a:lnSpc>
                <a:spcPct val="100000"/>
              </a:lnSpc>
              <a:spcBef>
                <a:spcPts val="5"/>
              </a:spcBef>
            </a:pPr>
            <a:r>
              <a:rPr sz="2400" dirty="0">
                <a:latin typeface="Arial MT"/>
                <a:cs typeface="Arial MT"/>
              </a:rPr>
              <a:t>demands</a:t>
            </a:r>
            <a:r>
              <a:rPr sz="2400" spc="-65" dirty="0">
                <a:latin typeface="Arial MT"/>
                <a:cs typeface="Arial MT"/>
              </a:rPr>
              <a:t> </a:t>
            </a:r>
            <a:r>
              <a:rPr sz="2400" dirty="0">
                <a:latin typeface="Arial MT"/>
                <a:cs typeface="Arial MT"/>
              </a:rPr>
              <a:t>active</a:t>
            </a:r>
            <a:r>
              <a:rPr sz="2400" spc="-65" dirty="0">
                <a:latin typeface="Arial MT"/>
                <a:cs typeface="Arial MT"/>
              </a:rPr>
              <a:t> </a:t>
            </a:r>
            <a:r>
              <a:rPr sz="2400" dirty="0">
                <a:latin typeface="Arial MT"/>
                <a:cs typeface="Arial MT"/>
              </a:rPr>
              <a:t>management</a:t>
            </a:r>
            <a:r>
              <a:rPr sz="2400" spc="-55" dirty="0">
                <a:latin typeface="Arial MT"/>
                <a:cs typeface="Arial MT"/>
              </a:rPr>
              <a:t> </a:t>
            </a:r>
            <a:r>
              <a:rPr sz="2400" dirty="0">
                <a:latin typeface="Arial MT"/>
                <a:cs typeface="Arial MT"/>
              </a:rPr>
              <a:t>of</a:t>
            </a:r>
            <a:r>
              <a:rPr sz="2400" spc="-65" dirty="0">
                <a:latin typeface="Arial MT"/>
                <a:cs typeface="Arial MT"/>
              </a:rPr>
              <a:t> </a:t>
            </a:r>
            <a:r>
              <a:rPr sz="2400" dirty="0">
                <a:latin typeface="Arial MT"/>
                <a:cs typeface="Arial MT"/>
              </a:rPr>
              <a:t>risks,</a:t>
            </a:r>
            <a:r>
              <a:rPr sz="2400" spc="-65" dirty="0">
                <a:latin typeface="Arial MT"/>
                <a:cs typeface="Arial MT"/>
              </a:rPr>
              <a:t> </a:t>
            </a:r>
            <a:r>
              <a:rPr sz="2400" spc="-25" dirty="0">
                <a:latin typeface="Arial MT"/>
                <a:cs typeface="Arial MT"/>
              </a:rPr>
              <a:t>not</a:t>
            </a:r>
            <a:endParaRPr sz="2400">
              <a:latin typeface="Arial MT"/>
              <a:cs typeface="Arial MT"/>
            </a:endParaRPr>
          </a:p>
          <a:p>
            <a:pPr marL="12700" marR="5080">
              <a:lnSpc>
                <a:spcPct val="100000"/>
              </a:lnSpc>
              <a:spcBef>
                <a:spcPts val="875"/>
              </a:spcBef>
            </a:pPr>
            <a:r>
              <a:rPr sz="2400" dirty="0">
                <a:latin typeface="Arial MT"/>
                <a:cs typeface="Arial MT"/>
              </a:rPr>
              <a:t>just</a:t>
            </a:r>
            <a:r>
              <a:rPr sz="2400" spc="-70" dirty="0">
                <a:latin typeface="Arial MT"/>
                <a:cs typeface="Arial MT"/>
              </a:rPr>
              <a:t> </a:t>
            </a:r>
            <a:r>
              <a:rPr sz="2400" dirty="0">
                <a:latin typeface="Arial MT"/>
                <a:cs typeface="Arial MT"/>
              </a:rPr>
              <a:t>compliance</a:t>
            </a:r>
            <a:r>
              <a:rPr sz="2400" spc="-45" dirty="0">
                <a:latin typeface="Arial MT"/>
                <a:cs typeface="Arial MT"/>
              </a:rPr>
              <a:t> </a:t>
            </a:r>
            <a:r>
              <a:rPr sz="2400" dirty="0">
                <a:latin typeface="Arial MT"/>
                <a:cs typeface="Arial MT"/>
              </a:rPr>
              <a:t>with</a:t>
            </a:r>
            <a:r>
              <a:rPr sz="2400" spc="-50" dirty="0">
                <a:latin typeface="Arial MT"/>
                <a:cs typeface="Arial MT"/>
              </a:rPr>
              <a:t> </a:t>
            </a:r>
            <a:r>
              <a:rPr sz="2400" dirty="0">
                <a:latin typeface="Arial MT"/>
                <a:cs typeface="Arial MT"/>
              </a:rPr>
              <a:t>prescribed</a:t>
            </a:r>
            <a:r>
              <a:rPr sz="2400" spc="-55" dirty="0">
                <a:latin typeface="Arial MT"/>
                <a:cs typeface="Arial MT"/>
              </a:rPr>
              <a:t> </a:t>
            </a:r>
            <a:r>
              <a:rPr sz="2400" dirty="0">
                <a:latin typeface="Arial MT"/>
                <a:cs typeface="Arial MT"/>
              </a:rPr>
              <a:t>standards.</a:t>
            </a:r>
            <a:r>
              <a:rPr sz="2400" spc="-65" dirty="0">
                <a:latin typeface="Arial MT"/>
                <a:cs typeface="Arial MT"/>
              </a:rPr>
              <a:t> </a:t>
            </a:r>
            <a:r>
              <a:rPr sz="2400" dirty="0">
                <a:latin typeface="Arial MT"/>
                <a:cs typeface="Arial MT"/>
              </a:rPr>
              <a:t>It</a:t>
            </a:r>
            <a:r>
              <a:rPr sz="2400" spc="-80" dirty="0">
                <a:latin typeface="Arial MT"/>
                <a:cs typeface="Arial MT"/>
              </a:rPr>
              <a:t> </a:t>
            </a:r>
            <a:r>
              <a:rPr sz="2400" dirty="0">
                <a:latin typeface="Arial MT"/>
                <a:cs typeface="Arial MT"/>
              </a:rPr>
              <a:t>is</a:t>
            </a:r>
            <a:r>
              <a:rPr sz="2400" spc="-65" dirty="0">
                <a:latin typeface="Arial MT"/>
                <a:cs typeface="Arial MT"/>
              </a:rPr>
              <a:t> </a:t>
            </a:r>
            <a:r>
              <a:rPr sz="2400" dirty="0">
                <a:latin typeface="Arial MT"/>
                <a:cs typeface="Arial MT"/>
              </a:rPr>
              <a:t>a</a:t>
            </a:r>
            <a:r>
              <a:rPr sz="2400" spc="-70" dirty="0">
                <a:latin typeface="Arial MT"/>
                <a:cs typeface="Arial MT"/>
              </a:rPr>
              <a:t> </a:t>
            </a:r>
            <a:r>
              <a:rPr sz="2400" spc="-10" dirty="0">
                <a:latin typeface="Arial MT"/>
                <a:cs typeface="Arial MT"/>
              </a:rPr>
              <a:t>specific </a:t>
            </a:r>
            <a:r>
              <a:rPr sz="2400" dirty="0">
                <a:latin typeface="Arial MT"/>
                <a:cs typeface="Arial MT"/>
              </a:rPr>
              <a:t>legal</a:t>
            </a:r>
            <a:r>
              <a:rPr sz="2400" spc="-60" dirty="0">
                <a:latin typeface="Arial MT"/>
                <a:cs typeface="Arial MT"/>
              </a:rPr>
              <a:t> </a:t>
            </a:r>
            <a:r>
              <a:rPr sz="2400" dirty="0">
                <a:latin typeface="Arial MT"/>
                <a:cs typeface="Arial MT"/>
              </a:rPr>
              <a:t>requirement</a:t>
            </a:r>
            <a:r>
              <a:rPr sz="2400" spc="-5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safeguard</a:t>
            </a:r>
            <a:r>
              <a:rPr sz="2400" spc="-6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health</a:t>
            </a:r>
            <a:r>
              <a:rPr sz="2400" spc="-60" dirty="0">
                <a:latin typeface="Arial MT"/>
                <a:cs typeface="Arial MT"/>
              </a:rPr>
              <a:t> </a:t>
            </a:r>
            <a:r>
              <a:rPr sz="2400" dirty="0">
                <a:latin typeface="Arial MT"/>
                <a:cs typeface="Arial MT"/>
              </a:rPr>
              <a:t>and</a:t>
            </a:r>
            <a:r>
              <a:rPr sz="2400" spc="-65" dirty="0">
                <a:latin typeface="Arial MT"/>
                <a:cs typeface="Arial MT"/>
              </a:rPr>
              <a:t> </a:t>
            </a:r>
            <a:r>
              <a:rPr sz="2400" dirty="0">
                <a:latin typeface="Arial MT"/>
                <a:cs typeface="Arial MT"/>
              </a:rPr>
              <a:t>safety</a:t>
            </a:r>
            <a:r>
              <a:rPr sz="2400" spc="-80" dirty="0">
                <a:latin typeface="Arial MT"/>
                <a:cs typeface="Arial MT"/>
              </a:rPr>
              <a:t> </a:t>
            </a:r>
            <a:r>
              <a:rPr sz="2400" spc="-25" dirty="0">
                <a:latin typeface="Arial MT"/>
                <a:cs typeface="Arial MT"/>
              </a:rPr>
              <a:t>of </a:t>
            </a:r>
            <a:r>
              <a:rPr sz="2400" dirty="0">
                <a:latin typeface="Arial MT"/>
                <a:cs typeface="Arial MT"/>
              </a:rPr>
              <a:t>workers</a:t>
            </a:r>
            <a:r>
              <a:rPr sz="2400" spc="-50" dirty="0">
                <a:latin typeface="Arial MT"/>
                <a:cs typeface="Arial MT"/>
              </a:rPr>
              <a:t> </a:t>
            </a:r>
            <a:r>
              <a:rPr sz="2400" dirty="0">
                <a:latin typeface="Arial MT"/>
                <a:cs typeface="Arial MT"/>
              </a:rPr>
              <a:t>and</a:t>
            </a:r>
            <a:r>
              <a:rPr sz="2400" spc="-35" dirty="0">
                <a:latin typeface="Arial MT"/>
                <a:cs typeface="Arial MT"/>
              </a:rPr>
              <a:t> </a:t>
            </a:r>
            <a:r>
              <a:rPr sz="2400" dirty="0">
                <a:latin typeface="Arial MT"/>
                <a:cs typeface="Arial MT"/>
              </a:rPr>
              <a:t>others.</a:t>
            </a:r>
            <a:r>
              <a:rPr sz="2400" spc="-55" dirty="0">
                <a:latin typeface="Arial MT"/>
                <a:cs typeface="Arial MT"/>
              </a:rPr>
              <a:t> </a:t>
            </a:r>
            <a:r>
              <a:rPr sz="2400" dirty="0">
                <a:latin typeface="Arial MT"/>
                <a:cs typeface="Arial MT"/>
              </a:rPr>
              <a:t>Risk</a:t>
            </a:r>
            <a:r>
              <a:rPr sz="2400" spc="-45" dirty="0">
                <a:latin typeface="Arial MT"/>
                <a:cs typeface="Arial MT"/>
              </a:rPr>
              <a:t> </a:t>
            </a:r>
            <a:r>
              <a:rPr sz="2400" spc="-10" dirty="0">
                <a:latin typeface="Arial MT"/>
                <a:cs typeface="Arial MT"/>
              </a:rPr>
              <a:t>management</a:t>
            </a:r>
            <a:r>
              <a:rPr sz="2400" spc="-35" dirty="0">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cornerstone</a:t>
            </a:r>
            <a:r>
              <a:rPr sz="2400" spc="-45" dirty="0">
                <a:latin typeface="Arial MT"/>
                <a:cs typeface="Arial MT"/>
              </a:rPr>
              <a:t> </a:t>
            </a:r>
            <a:r>
              <a:rPr sz="2400" spc="-25" dirty="0">
                <a:latin typeface="Arial MT"/>
                <a:cs typeface="Arial MT"/>
              </a:rPr>
              <a:t>of </a:t>
            </a:r>
            <a:r>
              <a:rPr sz="2400" dirty="0">
                <a:latin typeface="Arial MT"/>
                <a:cs typeface="Arial MT"/>
              </a:rPr>
              <a:t>modern</a:t>
            </a:r>
            <a:r>
              <a:rPr sz="2400" spc="-65" dirty="0">
                <a:latin typeface="Arial MT"/>
                <a:cs typeface="Arial MT"/>
              </a:rPr>
              <a:t> </a:t>
            </a:r>
            <a:r>
              <a:rPr sz="2400" dirty="0">
                <a:latin typeface="Arial MT"/>
                <a:cs typeface="Arial MT"/>
              </a:rPr>
              <a:t>health</a:t>
            </a:r>
            <a:r>
              <a:rPr sz="2400" spc="-55" dirty="0">
                <a:latin typeface="Arial MT"/>
                <a:cs typeface="Arial MT"/>
              </a:rPr>
              <a:t> </a:t>
            </a:r>
            <a:r>
              <a:rPr sz="2400" dirty="0">
                <a:latin typeface="Arial MT"/>
                <a:cs typeface="Arial MT"/>
              </a:rPr>
              <a:t>and</a:t>
            </a:r>
            <a:r>
              <a:rPr sz="2400" spc="-60" dirty="0">
                <a:latin typeface="Arial MT"/>
                <a:cs typeface="Arial MT"/>
              </a:rPr>
              <a:t> </a:t>
            </a:r>
            <a:r>
              <a:rPr sz="2400" dirty="0">
                <a:latin typeface="Arial MT"/>
                <a:cs typeface="Arial MT"/>
              </a:rPr>
              <a:t>safety</a:t>
            </a:r>
            <a:r>
              <a:rPr sz="2400" spc="-60" dirty="0">
                <a:latin typeface="Arial MT"/>
                <a:cs typeface="Arial MT"/>
              </a:rPr>
              <a:t> </a:t>
            </a:r>
            <a:r>
              <a:rPr sz="2400" spc="-20" dirty="0">
                <a:latin typeface="Arial MT"/>
                <a:cs typeface="Arial MT"/>
              </a:rPr>
              <a:t>law.</a:t>
            </a:r>
            <a:endParaRPr sz="2400">
              <a:latin typeface="Arial MT"/>
              <a:cs typeface="Arial MT"/>
            </a:endParaRPr>
          </a:p>
        </p:txBody>
      </p:sp>
      <p:grpSp>
        <p:nvGrpSpPr>
          <p:cNvPr id="3" name="object 3"/>
          <p:cNvGrpSpPr/>
          <p:nvPr/>
        </p:nvGrpSpPr>
        <p:grpSpPr>
          <a:xfrm>
            <a:off x="731519" y="1259332"/>
            <a:ext cx="3119755" cy="1141095"/>
            <a:chOff x="731519" y="1259332"/>
            <a:chExt cx="3119755" cy="1141095"/>
          </a:xfrm>
        </p:grpSpPr>
        <p:pic>
          <p:nvPicPr>
            <p:cNvPr id="4" name="object 4"/>
            <p:cNvPicPr/>
            <p:nvPr/>
          </p:nvPicPr>
          <p:blipFill>
            <a:blip r:embed="rId2" cstate="print"/>
            <a:stretch>
              <a:fillRect/>
            </a:stretch>
          </p:blipFill>
          <p:spPr>
            <a:xfrm>
              <a:off x="748283" y="1818132"/>
              <a:ext cx="3084576" cy="582168"/>
            </a:xfrm>
            <a:prstGeom prst="rect">
              <a:avLst/>
            </a:prstGeom>
          </p:spPr>
        </p:pic>
        <p:pic>
          <p:nvPicPr>
            <p:cNvPr id="5" name="object 5"/>
            <p:cNvPicPr/>
            <p:nvPr/>
          </p:nvPicPr>
          <p:blipFill>
            <a:blip r:embed="rId3" cstate="print"/>
            <a:stretch>
              <a:fillRect/>
            </a:stretch>
          </p:blipFill>
          <p:spPr>
            <a:xfrm>
              <a:off x="756488" y="1259332"/>
              <a:ext cx="3069132" cy="592201"/>
            </a:xfrm>
            <a:prstGeom prst="rect">
              <a:avLst/>
            </a:prstGeom>
          </p:spPr>
        </p:pic>
        <p:pic>
          <p:nvPicPr>
            <p:cNvPr id="6" name="object 6"/>
            <p:cNvPicPr/>
            <p:nvPr/>
          </p:nvPicPr>
          <p:blipFill>
            <a:blip r:embed="rId4" cstate="print"/>
            <a:stretch>
              <a:fillRect/>
            </a:stretch>
          </p:blipFill>
          <p:spPr>
            <a:xfrm>
              <a:off x="731519" y="1888236"/>
              <a:ext cx="3119628" cy="41148"/>
            </a:xfrm>
            <a:prstGeom prst="rect">
              <a:avLst/>
            </a:prstGeom>
          </p:spPr>
        </p:pic>
      </p:grpSp>
      <p:sp>
        <p:nvSpPr>
          <p:cNvPr id="7" name="object 7"/>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3499961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3000578"/>
            <a:ext cx="8320405" cy="2207260"/>
          </a:xfrm>
          <a:prstGeom prst="rect">
            <a:avLst/>
          </a:prstGeom>
        </p:spPr>
        <p:txBody>
          <a:bodyPr vert="horz" wrap="square" lIns="0" tIns="12700" rIns="0" bIns="0" rtlCol="0">
            <a:spAutoFit/>
          </a:bodyPr>
          <a:lstStyle/>
          <a:p>
            <a:pPr marL="12700">
              <a:lnSpc>
                <a:spcPct val="100000"/>
              </a:lnSpc>
              <a:spcBef>
                <a:spcPts val="100"/>
              </a:spcBef>
            </a:pPr>
            <a:r>
              <a:rPr sz="2400" spc="95" dirty="0">
                <a:latin typeface="Cambria"/>
                <a:cs typeface="Cambria"/>
              </a:rPr>
              <a:t>WHEN</a:t>
            </a:r>
            <a:r>
              <a:rPr sz="2400" spc="225" dirty="0">
                <a:latin typeface="Cambria"/>
                <a:cs typeface="Cambria"/>
              </a:rPr>
              <a:t> </a:t>
            </a:r>
            <a:r>
              <a:rPr sz="2400" spc="145" dirty="0">
                <a:latin typeface="Cambria"/>
                <a:cs typeface="Cambria"/>
              </a:rPr>
              <a:t>THE</a:t>
            </a:r>
            <a:r>
              <a:rPr sz="2400" spc="229" dirty="0">
                <a:latin typeface="Cambria"/>
                <a:cs typeface="Cambria"/>
              </a:rPr>
              <a:t> </a:t>
            </a:r>
            <a:r>
              <a:rPr sz="2400" spc="204" dirty="0">
                <a:latin typeface="Cambria"/>
                <a:cs typeface="Cambria"/>
              </a:rPr>
              <a:t>ACCIDENT</a:t>
            </a:r>
            <a:r>
              <a:rPr sz="2400" spc="240" dirty="0">
                <a:latin typeface="Cambria"/>
                <a:cs typeface="Cambria"/>
              </a:rPr>
              <a:t> </a:t>
            </a:r>
            <a:r>
              <a:rPr sz="2400" spc="220" dirty="0">
                <a:latin typeface="Cambria"/>
                <a:cs typeface="Cambria"/>
              </a:rPr>
              <a:t>OCCURE</a:t>
            </a:r>
            <a:r>
              <a:rPr sz="2400" spc="240" dirty="0">
                <a:latin typeface="Cambria"/>
                <a:cs typeface="Cambria"/>
              </a:rPr>
              <a:t> </a:t>
            </a:r>
            <a:r>
              <a:rPr sz="2400" spc="110" dirty="0">
                <a:latin typeface="Cambria"/>
                <a:cs typeface="Cambria"/>
              </a:rPr>
              <a:t>THEIR</a:t>
            </a:r>
            <a:r>
              <a:rPr sz="2400" spc="240" dirty="0">
                <a:latin typeface="Cambria"/>
                <a:cs typeface="Cambria"/>
              </a:rPr>
              <a:t> </a:t>
            </a:r>
            <a:r>
              <a:rPr sz="2400" spc="50" dirty="0">
                <a:latin typeface="Cambria"/>
                <a:cs typeface="Cambria"/>
              </a:rPr>
              <a:t>WILL</a:t>
            </a:r>
            <a:r>
              <a:rPr sz="2400" spc="225" dirty="0">
                <a:latin typeface="Cambria"/>
                <a:cs typeface="Cambria"/>
              </a:rPr>
              <a:t> </a:t>
            </a:r>
            <a:r>
              <a:rPr sz="2400" dirty="0">
                <a:latin typeface="Cambria"/>
                <a:cs typeface="Cambria"/>
              </a:rPr>
              <a:t>BE</a:t>
            </a:r>
            <a:r>
              <a:rPr sz="2400" spc="254" dirty="0">
                <a:latin typeface="Cambria"/>
                <a:cs typeface="Cambria"/>
              </a:rPr>
              <a:t> </a:t>
            </a:r>
            <a:r>
              <a:rPr sz="2400" spc="160" dirty="0">
                <a:latin typeface="Cambria"/>
                <a:cs typeface="Cambria"/>
              </a:rPr>
              <a:t>DIRECT</a:t>
            </a:r>
            <a:endParaRPr sz="2400">
              <a:latin typeface="Cambria"/>
              <a:cs typeface="Cambria"/>
            </a:endParaRPr>
          </a:p>
          <a:p>
            <a:pPr marL="12700">
              <a:lnSpc>
                <a:spcPct val="100000"/>
              </a:lnSpc>
              <a:spcBef>
                <a:spcPts val="5"/>
              </a:spcBef>
            </a:pPr>
            <a:r>
              <a:rPr sz="2400" spc="220" dirty="0">
                <a:latin typeface="Cambria"/>
                <a:cs typeface="Cambria"/>
              </a:rPr>
              <a:t>AND</a:t>
            </a:r>
            <a:r>
              <a:rPr sz="2400" spc="245" dirty="0">
                <a:latin typeface="Cambria"/>
                <a:cs typeface="Cambria"/>
              </a:rPr>
              <a:t> </a:t>
            </a:r>
            <a:r>
              <a:rPr sz="2400" spc="150" dirty="0">
                <a:latin typeface="Cambria"/>
                <a:cs typeface="Cambria"/>
              </a:rPr>
              <a:t>INDIRECT</a:t>
            </a:r>
            <a:r>
              <a:rPr sz="2400" spc="235" dirty="0">
                <a:latin typeface="Cambria"/>
                <a:cs typeface="Cambria"/>
              </a:rPr>
              <a:t> </a:t>
            </a:r>
            <a:r>
              <a:rPr sz="2400" spc="245" dirty="0">
                <a:latin typeface="Cambria"/>
                <a:cs typeface="Cambria"/>
              </a:rPr>
              <a:t>COST</a:t>
            </a:r>
            <a:r>
              <a:rPr sz="2400" spc="250" dirty="0">
                <a:latin typeface="Cambria"/>
                <a:cs typeface="Cambria"/>
              </a:rPr>
              <a:t> </a:t>
            </a:r>
            <a:r>
              <a:rPr sz="2400" spc="165" dirty="0">
                <a:latin typeface="Cambria"/>
                <a:cs typeface="Cambria"/>
              </a:rPr>
              <a:t>ASSIGHNED</a:t>
            </a:r>
            <a:r>
              <a:rPr sz="2400" spc="215" dirty="0">
                <a:latin typeface="Cambria"/>
                <a:cs typeface="Cambria"/>
              </a:rPr>
              <a:t> </a:t>
            </a:r>
            <a:r>
              <a:rPr sz="2400" spc="110" dirty="0">
                <a:latin typeface="Cambria"/>
                <a:cs typeface="Cambria"/>
              </a:rPr>
              <a:t>WITH</a:t>
            </a:r>
            <a:r>
              <a:rPr sz="2400" spc="220" dirty="0">
                <a:latin typeface="Cambria"/>
                <a:cs typeface="Cambria"/>
              </a:rPr>
              <a:t> </a:t>
            </a:r>
            <a:r>
              <a:rPr sz="2400" spc="210" dirty="0">
                <a:latin typeface="Cambria"/>
                <a:cs typeface="Cambria"/>
              </a:rPr>
              <a:t>THAT</a:t>
            </a:r>
            <a:r>
              <a:rPr sz="2400" spc="229" dirty="0">
                <a:latin typeface="Cambria"/>
                <a:cs typeface="Cambria"/>
              </a:rPr>
              <a:t> </a:t>
            </a:r>
            <a:r>
              <a:rPr sz="2400" spc="150" dirty="0">
                <a:latin typeface="Cambria"/>
                <a:cs typeface="Cambria"/>
              </a:rPr>
              <a:t>EVENT..</a:t>
            </a:r>
            <a:endParaRPr sz="2400">
              <a:latin typeface="Cambria"/>
              <a:cs typeface="Cambria"/>
            </a:endParaRPr>
          </a:p>
          <a:p>
            <a:pPr>
              <a:lnSpc>
                <a:spcPct val="100000"/>
              </a:lnSpc>
              <a:spcBef>
                <a:spcPts val="1814"/>
              </a:spcBef>
            </a:pPr>
            <a:endParaRPr sz="2400">
              <a:latin typeface="Cambria"/>
              <a:cs typeface="Cambria"/>
            </a:endParaRPr>
          </a:p>
          <a:p>
            <a:pPr marL="461645" indent="-448945">
              <a:lnSpc>
                <a:spcPct val="100000"/>
              </a:lnSpc>
              <a:buClr>
                <a:srgbClr val="393939"/>
              </a:buClr>
              <a:buSzPct val="129166"/>
              <a:buFont typeface="Wingdings"/>
              <a:buChar char=""/>
              <a:tabLst>
                <a:tab pos="461645" algn="l"/>
              </a:tabLst>
            </a:pPr>
            <a:r>
              <a:rPr sz="2400" spc="165" dirty="0">
                <a:latin typeface="Cambria"/>
                <a:cs typeface="Cambria"/>
              </a:rPr>
              <a:t>DIRECT</a:t>
            </a:r>
            <a:r>
              <a:rPr sz="2400" spc="250" dirty="0">
                <a:latin typeface="Cambria"/>
                <a:cs typeface="Cambria"/>
              </a:rPr>
              <a:t> </a:t>
            </a:r>
            <a:r>
              <a:rPr sz="2400" spc="229" dirty="0">
                <a:latin typeface="Cambria"/>
                <a:cs typeface="Cambria"/>
              </a:rPr>
              <a:t>COST</a:t>
            </a:r>
            <a:endParaRPr sz="2400">
              <a:latin typeface="Cambria"/>
              <a:cs typeface="Cambria"/>
            </a:endParaRPr>
          </a:p>
          <a:p>
            <a:pPr marL="461645" indent="-448945">
              <a:lnSpc>
                <a:spcPct val="100000"/>
              </a:lnSpc>
              <a:spcBef>
                <a:spcPts val="880"/>
              </a:spcBef>
              <a:buClr>
                <a:srgbClr val="393939"/>
              </a:buClr>
              <a:buSzPct val="129166"/>
              <a:buFont typeface="Wingdings"/>
              <a:buChar char=""/>
              <a:tabLst>
                <a:tab pos="461645" algn="l"/>
              </a:tabLst>
            </a:pPr>
            <a:r>
              <a:rPr sz="2400" spc="155" dirty="0">
                <a:latin typeface="Cambria"/>
                <a:cs typeface="Cambria"/>
              </a:rPr>
              <a:t>INDIRECT</a:t>
            </a:r>
            <a:r>
              <a:rPr sz="2400" spc="240" dirty="0">
                <a:latin typeface="Cambria"/>
                <a:cs typeface="Cambria"/>
              </a:rPr>
              <a:t> </a:t>
            </a:r>
            <a:r>
              <a:rPr sz="2400" spc="229" dirty="0">
                <a:latin typeface="Cambria"/>
                <a:cs typeface="Cambria"/>
              </a:rPr>
              <a:t>COST</a:t>
            </a:r>
            <a:endParaRPr sz="2400">
              <a:latin typeface="Cambria"/>
              <a:cs typeface="Cambria"/>
            </a:endParaRPr>
          </a:p>
        </p:txBody>
      </p:sp>
      <p:grpSp>
        <p:nvGrpSpPr>
          <p:cNvPr id="3" name="object 3"/>
          <p:cNvGrpSpPr/>
          <p:nvPr/>
        </p:nvGrpSpPr>
        <p:grpSpPr>
          <a:xfrm>
            <a:off x="426719" y="497331"/>
            <a:ext cx="7329170" cy="2146935"/>
            <a:chOff x="426719" y="497331"/>
            <a:chExt cx="7329170" cy="2146935"/>
          </a:xfrm>
        </p:grpSpPr>
        <p:pic>
          <p:nvPicPr>
            <p:cNvPr id="4" name="object 4"/>
            <p:cNvPicPr/>
            <p:nvPr/>
          </p:nvPicPr>
          <p:blipFill>
            <a:blip r:embed="rId2" cstate="print"/>
            <a:stretch>
              <a:fillRect/>
            </a:stretch>
          </p:blipFill>
          <p:spPr>
            <a:xfrm>
              <a:off x="426719" y="1056131"/>
              <a:ext cx="7328915" cy="582168"/>
            </a:xfrm>
            <a:prstGeom prst="rect">
              <a:avLst/>
            </a:prstGeom>
          </p:spPr>
        </p:pic>
        <p:pic>
          <p:nvPicPr>
            <p:cNvPr id="5" name="object 5"/>
            <p:cNvPicPr/>
            <p:nvPr/>
          </p:nvPicPr>
          <p:blipFill>
            <a:blip r:embed="rId3" cstate="print"/>
            <a:stretch>
              <a:fillRect/>
            </a:stretch>
          </p:blipFill>
          <p:spPr>
            <a:xfrm>
              <a:off x="454545" y="497331"/>
              <a:ext cx="7282929" cy="583183"/>
            </a:xfrm>
            <a:prstGeom prst="rect">
              <a:avLst/>
            </a:prstGeom>
          </p:spPr>
        </p:pic>
        <p:pic>
          <p:nvPicPr>
            <p:cNvPr id="6" name="object 6"/>
            <p:cNvPicPr/>
            <p:nvPr/>
          </p:nvPicPr>
          <p:blipFill>
            <a:blip r:embed="rId4" cstate="print"/>
            <a:stretch>
              <a:fillRect/>
            </a:stretch>
          </p:blipFill>
          <p:spPr>
            <a:xfrm>
              <a:off x="446531" y="2061971"/>
              <a:ext cx="5189220" cy="582167"/>
            </a:xfrm>
            <a:prstGeom prst="rect">
              <a:avLst/>
            </a:prstGeom>
          </p:spPr>
        </p:pic>
        <p:pic>
          <p:nvPicPr>
            <p:cNvPr id="7" name="object 7"/>
            <p:cNvPicPr/>
            <p:nvPr/>
          </p:nvPicPr>
          <p:blipFill>
            <a:blip r:embed="rId5" cstate="print"/>
            <a:stretch>
              <a:fillRect/>
            </a:stretch>
          </p:blipFill>
          <p:spPr>
            <a:xfrm>
              <a:off x="453732" y="1503171"/>
              <a:ext cx="5174780" cy="583183"/>
            </a:xfrm>
            <a:prstGeom prst="rect">
              <a:avLst/>
            </a:prstGeom>
          </p:spPr>
        </p:pic>
        <p:pic>
          <p:nvPicPr>
            <p:cNvPr id="8" name="object 8"/>
            <p:cNvPicPr/>
            <p:nvPr/>
          </p:nvPicPr>
          <p:blipFill>
            <a:blip r:embed="rId6" cstate="print"/>
            <a:stretch>
              <a:fillRect/>
            </a:stretch>
          </p:blipFill>
          <p:spPr>
            <a:xfrm>
              <a:off x="426719" y="2132076"/>
              <a:ext cx="5227320" cy="41148"/>
            </a:xfrm>
            <a:prstGeom prst="rect">
              <a:avLst/>
            </a:prstGeom>
          </p:spPr>
        </p:pic>
      </p:grpSp>
      <p:sp>
        <p:nvSpPr>
          <p:cNvPr id="9" name="object 9"/>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1014368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1972182"/>
            <a:ext cx="8533130" cy="2808605"/>
          </a:xfrm>
          <a:prstGeom prst="rect">
            <a:avLst/>
          </a:prstGeom>
        </p:spPr>
        <p:txBody>
          <a:bodyPr vert="horz" wrap="square" lIns="0" tIns="123825" rIns="0" bIns="0" rtlCol="0">
            <a:spAutoFit/>
          </a:bodyPr>
          <a:lstStyle/>
          <a:p>
            <a:pPr marL="12700">
              <a:lnSpc>
                <a:spcPct val="100000"/>
              </a:lnSpc>
              <a:spcBef>
                <a:spcPts val="975"/>
              </a:spcBef>
            </a:pPr>
            <a:r>
              <a:rPr sz="2400" b="1" u="sng" dirty="0">
                <a:uFill>
                  <a:solidFill>
                    <a:srgbClr val="000000"/>
                  </a:solidFill>
                </a:uFill>
                <a:latin typeface="Arial"/>
                <a:cs typeface="Arial"/>
              </a:rPr>
              <a:t>Financial</a:t>
            </a:r>
            <a:r>
              <a:rPr sz="2400" b="1" u="sng" spc="-25" dirty="0">
                <a:uFill>
                  <a:solidFill>
                    <a:srgbClr val="000000"/>
                  </a:solidFill>
                </a:uFill>
                <a:latin typeface="Arial"/>
                <a:cs typeface="Arial"/>
              </a:rPr>
              <a:t> </a:t>
            </a:r>
            <a:r>
              <a:rPr sz="2400" b="1" u="sng" spc="-10" dirty="0">
                <a:uFill>
                  <a:solidFill>
                    <a:srgbClr val="000000"/>
                  </a:solidFill>
                </a:uFill>
                <a:latin typeface="Arial"/>
                <a:cs typeface="Arial"/>
              </a:rPr>
              <a:t>Reasons:</a:t>
            </a:r>
            <a:endParaRPr sz="2400">
              <a:latin typeface="Arial"/>
              <a:cs typeface="Arial"/>
            </a:endParaRPr>
          </a:p>
          <a:p>
            <a:pPr marL="12700" marR="5080" indent="236220">
              <a:lnSpc>
                <a:spcPct val="100000"/>
              </a:lnSpc>
              <a:spcBef>
                <a:spcPts val="875"/>
              </a:spcBef>
            </a:pPr>
            <a:r>
              <a:rPr sz="2400" dirty="0">
                <a:latin typeface="Arial MT"/>
                <a:cs typeface="Arial MT"/>
              </a:rPr>
              <a:t>Accidents</a:t>
            </a:r>
            <a:r>
              <a:rPr sz="2400" spc="-40" dirty="0">
                <a:latin typeface="Arial MT"/>
                <a:cs typeface="Arial MT"/>
              </a:rPr>
              <a:t> </a:t>
            </a:r>
            <a:r>
              <a:rPr sz="2400" dirty="0">
                <a:latin typeface="Arial MT"/>
                <a:cs typeface="Arial MT"/>
              </a:rPr>
              <a:t>at</a:t>
            </a:r>
            <a:r>
              <a:rPr sz="2400" spc="-70" dirty="0">
                <a:latin typeface="Arial MT"/>
                <a:cs typeface="Arial MT"/>
              </a:rPr>
              <a:t> </a:t>
            </a:r>
            <a:r>
              <a:rPr sz="2400" dirty="0">
                <a:latin typeface="Arial MT"/>
                <a:cs typeface="Arial MT"/>
              </a:rPr>
              <a:t>work</a:t>
            </a:r>
            <a:r>
              <a:rPr sz="2400" spc="-35" dirty="0">
                <a:latin typeface="Arial MT"/>
                <a:cs typeface="Arial MT"/>
              </a:rPr>
              <a:t> </a:t>
            </a:r>
            <a:r>
              <a:rPr sz="2400" dirty="0">
                <a:latin typeface="Arial MT"/>
                <a:cs typeface="Arial MT"/>
              </a:rPr>
              <a:t>cost</a:t>
            </a:r>
            <a:r>
              <a:rPr sz="2400" spc="-7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great</a:t>
            </a:r>
            <a:r>
              <a:rPr sz="2400" spc="-50" dirty="0">
                <a:latin typeface="Arial MT"/>
                <a:cs typeface="Arial MT"/>
              </a:rPr>
              <a:t> </a:t>
            </a:r>
            <a:r>
              <a:rPr sz="2400" dirty="0">
                <a:latin typeface="Arial MT"/>
                <a:cs typeface="Arial MT"/>
              </a:rPr>
              <a:t>deal</a:t>
            </a:r>
            <a:r>
              <a:rPr sz="2400" spc="-45" dirty="0">
                <a:latin typeface="Arial MT"/>
                <a:cs typeface="Arial MT"/>
              </a:rPr>
              <a:t> </a:t>
            </a:r>
            <a:r>
              <a:rPr sz="2400" dirty="0">
                <a:latin typeface="Arial MT"/>
                <a:cs typeface="Arial MT"/>
              </a:rPr>
              <a:t>of</a:t>
            </a:r>
            <a:r>
              <a:rPr sz="2400" spc="-50" dirty="0">
                <a:latin typeface="Arial MT"/>
                <a:cs typeface="Arial MT"/>
              </a:rPr>
              <a:t> </a:t>
            </a:r>
            <a:r>
              <a:rPr sz="2400" spc="-20" dirty="0">
                <a:latin typeface="Arial MT"/>
                <a:cs typeface="Arial MT"/>
              </a:rPr>
              <a:t>money,</a:t>
            </a:r>
            <a:r>
              <a:rPr sz="2400" spc="-50" dirty="0">
                <a:latin typeface="Arial MT"/>
                <a:cs typeface="Arial MT"/>
              </a:rPr>
              <a:t> </a:t>
            </a:r>
            <a:r>
              <a:rPr sz="2400" spc="-10" dirty="0">
                <a:latin typeface="Arial MT"/>
                <a:cs typeface="Arial MT"/>
              </a:rPr>
              <a:t>Interrupt </a:t>
            </a:r>
            <a:r>
              <a:rPr sz="2400" dirty="0">
                <a:latin typeface="Arial MT"/>
                <a:cs typeface="Arial MT"/>
              </a:rPr>
              <a:t>production</a:t>
            </a:r>
            <a:r>
              <a:rPr sz="2400" spc="-90" dirty="0">
                <a:latin typeface="Arial MT"/>
                <a:cs typeface="Arial MT"/>
              </a:rPr>
              <a:t> </a:t>
            </a:r>
            <a:r>
              <a:rPr sz="2400" dirty="0">
                <a:latin typeface="Arial MT"/>
                <a:cs typeface="Arial MT"/>
              </a:rPr>
              <a:t>&amp;</a:t>
            </a:r>
            <a:r>
              <a:rPr sz="2400" spc="-110" dirty="0">
                <a:latin typeface="Arial MT"/>
                <a:cs typeface="Arial MT"/>
              </a:rPr>
              <a:t> </a:t>
            </a:r>
            <a:r>
              <a:rPr sz="2400" dirty="0">
                <a:latin typeface="Arial MT"/>
                <a:cs typeface="Arial MT"/>
              </a:rPr>
              <a:t>business</a:t>
            </a:r>
            <a:r>
              <a:rPr sz="2400" spc="-80" dirty="0">
                <a:latin typeface="Arial MT"/>
                <a:cs typeface="Arial MT"/>
              </a:rPr>
              <a:t> </a:t>
            </a:r>
            <a:r>
              <a:rPr sz="2400" dirty="0">
                <a:latin typeface="Arial MT"/>
                <a:cs typeface="Arial MT"/>
              </a:rPr>
              <a:t>disruption,</a:t>
            </a:r>
            <a:r>
              <a:rPr sz="2400" spc="-95" dirty="0">
                <a:latin typeface="Arial MT"/>
                <a:cs typeface="Arial MT"/>
              </a:rPr>
              <a:t> </a:t>
            </a:r>
            <a:r>
              <a:rPr sz="2400" dirty="0">
                <a:latin typeface="Arial MT"/>
                <a:cs typeface="Arial MT"/>
              </a:rPr>
              <a:t>Medical</a:t>
            </a:r>
            <a:r>
              <a:rPr sz="2400" spc="-90" dirty="0">
                <a:latin typeface="Arial MT"/>
                <a:cs typeface="Arial MT"/>
              </a:rPr>
              <a:t> </a:t>
            </a:r>
            <a:r>
              <a:rPr sz="2400" dirty="0">
                <a:latin typeface="Arial MT"/>
                <a:cs typeface="Arial MT"/>
              </a:rPr>
              <a:t>treatment</a:t>
            </a:r>
            <a:r>
              <a:rPr sz="2400" spc="-110" dirty="0">
                <a:latin typeface="Arial MT"/>
                <a:cs typeface="Arial MT"/>
              </a:rPr>
              <a:t> </a:t>
            </a:r>
            <a:r>
              <a:rPr sz="2400" spc="-50" dirty="0">
                <a:latin typeface="Arial MT"/>
                <a:cs typeface="Arial MT"/>
              </a:rPr>
              <a:t>&amp; </a:t>
            </a:r>
            <a:r>
              <a:rPr sz="2400" spc="-10" dirty="0">
                <a:latin typeface="Arial MT"/>
                <a:cs typeface="Arial MT"/>
              </a:rPr>
              <a:t>compensation.</a:t>
            </a:r>
            <a:r>
              <a:rPr sz="2400" spc="-50" dirty="0">
                <a:latin typeface="Arial MT"/>
                <a:cs typeface="Arial MT"/>
              </a:rPr>
              <a:t> </a:t>
            </a:r>
            <a:r>
              <a:rPr sz="2400" dirty="0">
                <a:latin typeface="Arial MT"/>
                <a:cs typeface="Arial MT"/>
              </a:rPr>
              <a:t>When</a:t>
            </a:r>
            <a:r>
              <a:rPr sz="2400" spc="-65" dirty="0">
                <a:latin typeface="Arial MT"/>
                <a:cs typeface="Arial MT"/>
              </a:rPr>
              <a:t> </a:t>
            </a:r>
            <a:r>
              <a:rPr sz="2400" dirty="0">
                <a:latin typeface="Arial MT"/>
                <a:cs typeface="Arial MT"/>
              </a:rPr>
              <a:t>an</a:t>
            </a:r>
            <a:r>
              <a:rPr sz="2400" spc="-60" dirty="0">
                <a:latin typeface="Arial MT"/>
                <a:cs typeface="Arial MT"/>
              </a:rPr>
              <a:t> </a:t>
            </a:r>
            <a:r>
              <a:rPr sz="2400" dirty="0">
                <a:latin typeface="Arial MT"/>
                <a:cs typeface="Arial MT"/>
              </a:rPr>
              <a:t>accident</a:t>
            </a:r>
            <a:r>
              <a:rPr sz="2400" spc="-50" dirty="0">
                <a:latin typeface="Arial MT"/>
                <a:cs typeface="Arial MT"/>
              </a:rPr>
              <a:t> </a:t>
            </a:r>
            <a:r>
              <a:rPr sz="2400" dirty="0">
                <a:latin typeface="Arial MT"/>
                <a:cs typeface="Arial MT"/>
              </a:rPr>
              <a:t>occurs</a:t>
            </a:r>
            <a:r>
              <a:rPr sz="2400" spc="-65" dirty="0">
                <a:latin typeface="Arial MT"/>
                <a:cs typeface="Arial MT"/>
              </a:rPr>
              <a:t> </a:t>
            </a:r>
            <a:r>
              <a:rPr sz="2400" dirty="0">
                <a:latin typeface="Arial MT"/>
                <a:cs typeface="Arial MT"/>
              </a:rPr>
              <a:t>there</a:t>
            </a:r>
            <a:r>
              <a:rPr sz="2400" spc="-60" dirty="0">
                <a:latin typeface="Arial MT"/>
                <a:cs typeface="Arial MT"/>
              </a:rPr>
              <a:t> </a:t>
            </a:r>
            <a:r>
              <a:rPr sz="2400" dirty="0">
                <a:latin typeface="Arial MT"/>
                <a:cs typeface="Arial MT"/>
              </a:rPr>
              <a:t>are</a:t>
            </a:r>
            <a:r>
              <a:rPr sz="2400" spc="-65" dirty="0">
                <a:latin typeface="Arial MT"/>
                <a:cs typeface="Arial MT"/>
              </a:rPr>
              <a:t> </a:t>
            </a:r>
            <a:r>
              <a:rPr sz="2400" dirty="0">
                <a:latin typeface="Arial MT"/>
                <a:cs typeface="Arial MT"/>
              </a:rPr>
              <a:t>two</a:t>
            </a:r>
            <a:r>
              <a:rPr sz="2400" spc="-75" dirty="0">
                <a:latin typeface="Arial MT"/>
                <a:cs typeface="Arial MT"/>
              </a:rPr>
              <a:t> </a:t>
            </a:r>
            <a:r>
              <a:rPr sz="2400" dirty="0">
                <a:latin typeface="Arial MT"/>
                <a:cs typeface="Arial MT"/>
              </a:rPr>
              <a:t>types</a:t>
            </a:r>
            <a:r>
              <a:rPr sz="2400" spc="-60" dirty="0">
                <a:latin typeface="Arial MT"/>
                <a:cs typeface="Arial MT"/>
              </a:rPr>
              <a:t> </a:t>
            </a:r>
            <a:r>
              <a:rPr sz="2400" spc="-25" dirty="0">
                <a:latin typeface="Arial MT"/>
                <a:cs typeface="Arial MT"/>
              </a:rPr>
              <a:t>of </a:t>
            </a:r>
            <a:r>
              <a:rPr sz="2400" dirty="0">
                <a:latin typeface="Arial MT"/>
                <a:cs typeface="Arial MT"/>
              </a:rPr>
              <a:t>losses</a:t>
            </a:r>
            <a:r>
              <a:rPr sz="2400" spc="-60" dirty="0">
                <a:latin typeface="Arial MT"/>
                <a:cs typeface="Arial MT"/>
              </a:rPr>
              <a:t> </a:t>
            </a:r>
            <a:r>
              <a:rPr sz="2400" dirty="0">
                <a:latin typeface="Arial MT"/>
                <a:cs typeface="Arial MT"/>
              </a:rPr>
              <a:t>that</a:t>
            </a:r>
            <a:r>
              <a:rPr sz="2400" spc="-7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organization</a:t>
            </a:r>
            <a:r>
              <a:rPr sz="2400" spc="-40" dirty="0">
                <a:latin typeface="Arial MT"/>
                <a:cs typeface="Arial MT"/>
              </a:rPr>
              <a:t> </a:t>
            </a:r>
            <a:r>
              <a:rPr sz="2400" dirty="0">
                <a:latin typeface="Arial MT"/>
                <a:cs typeface="Arial MT"/>
              </a:rPr>
              <a:t>may</a:t>
            </a:r>
            <a:r>
              <a:rPr sz="2400" spc="-60" dirty="0">
                <a:latin typeface="Arial MT"/>
                <a:cs typeface="Arial MT"/>
              </a:rPr>
              <a:t> </a:t>
            </a:r>
            <a:r>
              <a:rPr sz="2400" dirty="0">
                <a:latin typeface="Arial MT"/>
                <a:cs typeface="Arial MT"/>
              </a:rPr>
              <a:t>face</a:t>
            </a:r>
            <a:r>
              <a:rPr sz="2400" spc="-80" dirty="0">
                <a:latin typeface="Arial MT"/>
                <a:cs typeface="Arial MT"/>
              </a:rPr>
              <a:t> </a:t>
            </a:r>
            <a:r>
              <a:rPr sz="2400" dirty="0">
                <a:latin typeface="Arial MT"/>
                <a:cs typeface="Arial MT"/>
              </a:rPr>
              <a:t>Direct</a:t>
            </a:r>
            <a:r>
              <a:rPr sz="2400" spc="-60" dirty="0">
                <a:latin typeface="Arial MT"/>
                <a:cs typeface="Arial MT"/>
              </a:rPr>
              <a:t> </a:t>
            </a:r>
            <a:r>
              <a:rPr sz="2400" dirty="0">
                <a:latin typeface="Arial MT"/>
                <a:cs typeface="Arial MT"/>
              </a:rPr>
              <a:t>Costs</a:t>
            </a:r>
            <a:r>
              <a:rPr sz="2400" spc="-60" dirty="0">
                <a:latin typeface="Arial MT"/>
                <a:cs typeface="Arial MT"/>
              </a:rPr>
              <a:t> </a:t>
            </a:r>
            <a:r>
              <a:rPr sz="2400" spc="-10" dirty="0">
                <a:latin typeface="Arial MT"/>
                <a:cs typeface="Arial MT"/>
              </a:rPr>
              <a:t>&amp;Indirect </a:t>
            </a:r>
            <a:r>
              <a:rPr sz="2400" dirty="0">
                <a:latin typeface="Arial MT"/>
                <a:cs typeface="Arial MT"/>
              </a:rPr>
              <a:t>Costs.</a:t>
            </a:r>
            <a:r>
              <a:rPr sz="2400" spc="-60" dirty="0">
                <a:latin typeface="Arial MT"/>
                <a:cs typeface="Arial MT"/>
              </a:rPr>
              <a:t> </a:t>
            </a:r>
            <a:r>
              <a:rPr sz="2400" dirty="0">
                <a:latin typeface="Arial MT"/>
                <a:cs typeface="Arial MT"/>
              </a:rPr>
              <a:t>Some</a:t>
            </a:r>
            <a:r>
              <a:rPr sz="2400" spc="-6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these</a:t>
            </a:r>
            <a:r>
              <a:rPr sz="2400" spc="-65" dirty="0">
                <a:latin typeface="Arial MT"/>
                <a:cs typeface="Arial MT"/>
              </a:rPr>
              <a:t> </a:t>
            </a:r>
            <a:r>
              <a:rPr sz="2400" dirty="0">
                <a:latin typeface="Arial MT"/>
                <a:cs typeface="Arial MT"/>
              </a:rPr>
              <a:t>losses</a:t>
            </a:r>
            <a:r>
              <a:rPr sz="2400" spc="-55" dirty="0">
                <a:latin typeface="Arial MT"/>
                <a:cs typeface="Arial MT"/>
              </a:rPr>
              <a:t> </a:t>
            </a:r>
            <a:r>
              <a:rPr sz="2400" dirty="0">
                <a:latin typeface="Arial MT"/>
                <a:cs typeface="Arial MT"/>
              </a:rPr>
              <a:t>can</a:t>
            </a:r>
            <a:r>
              <a:rPr sz="2400" spc="-60" dirty="0">
                <a:latin typeface="Arial MT"/>
                <a:cs typeface="Arial MT"/>
              </a:rPr>
              <a:t> </a:t>
            </a:r>
            <a:r>
              <a:rPr sz="2400" dirty="0">
                <a:latin typeface="Arial MT"/>
                <a:cs typeface="Arial MT"/>
              </a:rPr>
              <a:t>be</a:t>
            </a:r>
            <a:r>
              <a:rPr sz="2400" spc="-60" dirty="0">
                <a:latin typeface="Arial MT"/>
                <a:cs typeface="Arial MT"/>
              </a:rPr>
              <a:t> </a:t>
            </a:r>
            <a:r>
              <a:rPr sz="2400" dirty="0">
                <a:latin typeface="Arial MT"/>
                <a:cs typeface="Arial MT"/>
              </a:rPr>
              <a:t>insured</a:t>
            </a:r>
            <a:r>
              <a:rPr sz="2400" spc="-55" dirty="0">
                <a:latin typeface="Arial MT"/>
                <a:cs typeface="Arial MT"/>
              </a:rPr>
              <a:t> </a:t>
            </a:r>
            <a:r>
              <a:rPr sz="2400" dirty="0">
                <a:latin typeface="Arial MT"/>
                <a:cs typeface="Arial MT"/>
              </a:rPr>
              <a:t>against</a:t>
            </a:r>
            <a:r>
              <a:rPr sz="2400" spc="-45" dirty="0">
                <a:latin typeface="Arial MT"/>
                <a:cs typeface="Arial MT"/>
              </a:rPr>
              <a:t> </a:t>
            </a:r>
            <a:r>
              <a:rPr sz="2400" dirty="0">
                <a:latin typeface="Arial MT"/>
                <a:cs typeface="Arial MT"/>
              </a:rPr>
              <a:t>many</a:t>
            </a:r>
            <a:r>
              <a:rPr sz="2400" spc="-60" dirty="0">
                <a:latin typeface="Arial MT"/>
                <a:cs typeface="Arial MT"/>
              </a:rPr>
              <a:t> </a:t>
            </a:r>
            <a:r>
              <a:rPr sz="2400" spc="-25" dirty="0">
                <a:latin typeface="Arial MT"/>
                <a:cs typeface="Arial MT"/>
              </a:rPr>
              <a:t>of </a:t>
            </a:r>
            <a:r>
              <a:rPr sz="2400" dirty="0">
                <a:latin typeface="Arial MT"/>
                <a:cs typeface="Arial MT"/>
              </a:rPr>
              <a:t>them</a:t>
            </a:r>
            <a:r>
              <a:rPr sz="2400" spc="-50" dirty="0">
                <a:latin typeface="Arial MT"/>
                <a:cs typeface="Arial MT"/>
              </a:rPr>
              <a:t> </a:t>
            </a:r>
            <a:r>
              <a:rPr sz="2400" dirty="0">
                <a:latin typeface="Arial MT"/>
                <a:cs typeface="Arial MT"/>
              </a:rPr>
              <a:t>will</a:t>
            </a:r>
            <a:r>
              <a:rPr sz="2400" spc="-35" dirty="0">
                <a:latin typeface="Arial MT"/>
                <a:cs typeface="Arial MT"/>
              </a:rPr>
              <a:t> </a:t>
            </a:r>
            <a:r>
              <a:rPr sz="2400" dirty="0">
                <a:latin typeface="Arial MT"/>
                <a:cs typeface="Arial MT"/>
              </a:rPr>
              <a:t>be</a:t>
            </a:r>
            <a:r>
              <a:rPr sz="2400" spc="-40" dirty="0">
                <a:latin typeface="Arial MT"/>
                <a:cs typeface="Arial MT"/>
              </a:rPr>
              <a:t> </a:t>
            </a:r>
            <a:r>
              <a:rPr sz="2400" spc="-10" dirty="0">
                <a:latin typeface="Arial MT"/>
                <a:cs typeface="Arial MT"/>
              </a:rPr>
              <a:t>uninsured.</a:t>
            </a:r>
            <a:endParaRPr sz="2400">
              <a:latin typeface="Arial MT"/>
              <a:cs typeface="Arial MT"/>
            </a:endParaRPr>
          </a:p>
        </p:txBody>
      </p:sp>
      <p:grpSp>
        <p:nvGrpSpPr>
          <p:cNvPr id="3" name="object 3"/>
          <p:cNvGrpSpPr/>
          <p:nvPr/>
        </p:nvGrpSpPr>
        <p:grpSpPr>
          <a:xfrm>
            <a:off x="426719" y="497331"/>
            <a:ext cx="5227320" cy="1141095"/>
            <a:chOff x="426719" y="497331"/>
            <a:chExt cx="5227320" cy="1141095"/>
          </a:xfrm>
        </p:grpSpPr>
        <p:pic>
          <p:nvPicPr>
            <p:cNvPr id="4" name="object 4"/>
            <p:cNvPicPr/>
            <p:nvPr/>
          </p:nvPicPr>
          <p:blipFill>
            <a:blip r:embed="rId2" cstate="print"/>
            <a:stretch>
              <a:fillRect/>
            </a:stretch>
          </p:blipFill>
          <p:spPr>
            <a:xfrm>
              <a:off x="446531" y="1056131"/>
              <a:ext cx="5189220" cy="582168"/>
            </a:xfrm>
            <a:prstGeom prst="rect">
              <a:avLst/>
            </a:prstGeom>
          </p:spPr>
        </p:pic>
        <p:pic>
          <p:nvPicPr>
            <p:cNvPr id="5" name="object 5"/>
            <p:cNvPicPr/>
            <p:nvPr/>
          </p:nvPicPr>
          <p:blipFill>
            <a:blip r:embed="rId3" cstate="print"/>
            <a:stretch>
              <a:fillRect/>
            </a:stretch>
          </p:blipFill>
          <p:spPr>
            <a:xfrm>
              <a:off x="453732" y="497331"/>
              <a:ext cx="5174780" cy="583183"/>
            </a:xfrm>
            <a:prstGeom prst="rect">
              <a:avLst/>
            </a:prstGeom>
          </p:spPr>
        </p:pic>
        <p:pic>
          <p:nvPicPr>
            <p:cNvPr id="6" name="object 6"/>
            <p:cNvPicPr/>
            <p:nvPr/>
          </p:nvPicPr>
          <p:blipFill>
            <a:blip r:embed="rId4" cstate="print"/>
            <a:stretch>
              <a:fillRect/>
            </a:stretch>
          </p:blipFill>
          <p:spPr>
            <a:xfrm>
              <a:off x="426719" y="1126236"/>
              <a:ext cx="5227320" cy="41148"/>
            </a:xfrm>
            <a:prstGeom prst="rect">
              <a:avLst/>
            </a:prstGeom>
          </p:spPr>
        </p:pic>
      </p:grpSp>
      <p:sp>
        <p:nvSpPr>
          <p:cNvPr id="7" name="object 7"/>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313802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8000"/>
          </a:xfrm>
          <a:prstGeom prst="rect">
            <a:avLst/>
          </a:prstGeom>
        </p:spPr>
      </p:pic>
      <p:grpSp>
        <p:nvGrpSpPr>
          <p:cNvPr id="3" name="object 3"/>
          <p:cNvGrpSpPr/>
          <p:nvPr/>
        </p:nvGrpSpPr>
        <p:grpSpPr>
          <a:xfrm>
            <a:off x="0" y="0"/>
            <a:ext cx="9144000" cy="6858000"/>
            <a:chOff x="0" y="0"/>
            <a:chExt cx="9144000" cy="6858000"/>
          </a:xfrm>
        </p:grpSpPr>
        <p:pic>
          <p:nvPicPr>
            <p:cNvPr id="4" name="object 4"/>
            <p:cNvPicPr/>
            <p:nvPr/>
          </p:nvPicPr>
          <p:blipFill>
            <a:blip r:embed="rId3" cstate="print"/>
            <a:stretch>
              <a:fillRect/>
            </a:stretch>
          </p:blipFill>
          <p:spPr>
            <a:xfrm>
              <a:off x="0" y="0"/>
              <a:ext cx="9144000" cy="6857999"/>
            </a:xfrm>
            <a:prstGeom prst="rect">
              <a:avLst/>
            </a:prstGeom>
          </p:spPr>
        </p:pic>
        <p:pic>
          <p:nvPicPr>
            <p:cNvPr id="5" name="object 5"/>
            <p:cNvPicPr/>
            <p:nvPr/>
          </p:nvPicPr>
          <p:blipFill>
            <a:blip r:embed="rId4" cstate="print"/>
            <a:stretch>
              <a:fillRect/>
            </a:stretch>
          </p:blipFill>
          <p:spPr>
            <a:xfrm>
              <a:off x="0" y="1600200"/>
              <a:ext cx="9144000" cy="5105400"/>
            </a:xfrm>
            <a:prstGeom prst="rect">
              <a:avLst/>
            </a:prstGeom>
          </p:spPr>
        </p:pic>
      </p:grpSp>
      <p:sp>
        <p:nvSpPr>
          <p:cNvPr id="6" name="object 6"/>
          <p:cNvSpPr txBox="1">
            <a:spLocks noGrp="1"/>
          </p:cNvSpPr>
          <p:nvPr>
            <p:ph type="title"/>
          </p:nvPr>
        </p:nvSpPr>
        <p:spPr>
          <a:xfrm>
            <a:off x="998931" y="1471955"/>
            <a:ext cx="5145405" cy="1125855"/>
          </a:xfrm>
          <a:prstGeom prst="rect">
            <a:avLst/>
          </a:prstGeom>
        </p:spPr>
        <p:txBody>
          <a:bodyPr vert="horz" wrap="square" lIns="0" tIns="12700" rIns="0" bIns="0" rtlCol="0">
            <a:spAutoFit/>
          </a:bodyPr>
          <a:lstStyle/>
          <a:p>
            <a:pPr marL="12700" marR="5080">
              <a:lnSpc>
                <a:spcPct val="128899"/>
              </a:lnSpc>
              <a:spcBef>
                <a:spcPts val="100"/>
              </a:spcBef>
            </a:pPr>
            <a:r>
              <a:rPr sz="2800" b="0" u="none" dirty="0">
                <a:latin typeface="Calibri"/>
                <a:cs typeface="Calibri"/>
              </a:rPr>
              <a:t>Accidents</a:t>
            </a:r>
            <a:r>
              <a:rPr sz="2800" b="0" u="none" spc="-75" dirty="0">
                <a:latin typeface="Calibri"/>
                <a:cs typeface="Calibri"/>
              </a:rPr>
              <a:t> </a:t>
            </a:r>
            <a:r>
              <a:rPr sz="2800" b="0" u="none" dirty="0">
                <a:latin typeface="Calibri"/>
                <a:cs typeface="Calibri"/>
              </a:rPr>
              <a:t>and</a:t>
            </a:r>
            <a:r>
              <a:rPr sz="2800" b="0" u="none" spc="-90" dirty="0">
                <a:latin typeface="Calibri"/>
                <a:cs typeface="Calibri"/>
              </a:rPr>
              <a:t> </a:t>
            </a:r>
            <a:r>
              <a:rPr sz="2800" b="0" u="none" spc="-10" dirty="0">
                <a:latin typeface="Calibri"/>
                <a:cs typeface="Calibri"/>
              </a:rPr>
              <a:t>ill-</a:t>
            </a:r>
            <a:r>
              <a:rPr sz="2800" b="0" u="none" dirty="0">
                <a:latin typeface="Calibri"/>
                <a:cs typeface="Calibri"/>
              </a:rPr>
              <a:t>health</a:t>
            </a:r>
            <a:r>
              <a:rPr sz="2800" b="0" u="none" spc="-85" dirty="0">
                <a:latin typeface="Calibri"/>
                <a:cs typeface="Calibri"/>
              </a:rPr>
              <a:t> </a:t>
            </a:r>
            <a:r>
              <a:rPr sz="2800" b="0" u="none" dirty="0">
                <a:latin typeface="Calibri"/>
                <a:cs typeface="Calibri"/>
              </a:rPr>
              <a:t>cost</a:t>
            </a:r>
            <a:r>
              <a:rPr sz="2800" b="0" u="none" spc="-95" dirty="0">
                <a:latin typeface="Calibri"/>
                <a:cs typeface="Calibri"/>
              </a:rPr>
              <a:t> </a:t>
            </a:r>
            <a:r>
              <a:rPr sz="2800" b="0" u="none" spc="-10" dirty="0">
                <a:latin typeface="Calibri"/>
                <a:cs typeface="Calibri"/>
              </a:rPr>
              <a:t>money </a:t>
            </a:r>
            <a:r>
              <a:rPr sz="2800" b="0" u="none" dirty="0">
                <a:latin typeface="Calibri"/>
                <a:cs typeface="Calibri"/>
              </a:rPr>
              <a:t>Costs</a:t>
            </a:r>
            <a:r>
              <a:rPr sz="2800" b="0" u="none" spc="-80" dirty="0">
                <a:latin typeface="Calibri"/>
                <a:cs typeface="Calibri"/>
              </a:rPr>
              <a:t> </a:t>
            </a:r>
            <a:r>
              <a:rPr sz="2800" b="0" u="none" dirty="0">
                <a:latin typeface="Calibri"/>
                <a:cs typeface="Calibri"/>
              </a:rPr>
              <a:t>may</a:t>
            </a:r>
            <a:r>
              <a:rPr sz="2800" b="0" u="none" spc="-95" dirty="0">
                <a:latin typeface="Calibri"/>
                <a:cs typeface="Calibri"/>
              </a:rPr>
              <a:t> </a:t>
            </a:r>
            <a:r>
              <a:rPr sz="2800" b="0" u="none" spc="-25" dirty="0">
                <a:latin typeface="Calibri"/>
                <a:cs typeface="Calibri"/>
              </a:rPr>
              <a:t>be:</a:t>
            </a:r>
            <a:endParaRPr sz="2800">
              <a:latin typeface="Calibri"/>
              <a:cs typeface="Calibri"/>
            </a:endParaRPr>
          </a:p>
        </p:txBody>
      </p:sp>
      <p:sp>
        <p:nvSpPr>
          <p:cNvPr id="8" name="object 8"/>
          <p:cNvSpPr txBox="1">
            <a:spLocks noGrp="1"/>
          </p:cNvSpPr>
          <p:nvPr>
            <p:ph type="ftr" sz="quarter" idx="4294967295"/>
          </p:nvPr>
        </p:nvSpPr>
        <p:spPr>
          <a:xfrm>
            <a:off x="535940" y="6263459"/>
            <a:ext cx="1654810" cy="188595"/>
          </a:xfrm>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
        <p:nvSpPr>
          <p:cNvPr id="7" name="object 7"/>
          <p:cNvSpPr txBox="1"/>
          <p:nvPr/>
        </p:nvSpPr>
        <p:spPr>
          <a:xfrm>
            <a:off x="1354327" y="2654144"/>
            <a:ext cx="5900420" cy="961390"/>
          </a:xfrm>
          <a:prstGeom prst="rect">
            <a:avLst/>
          </a:prstGeom>
        </p:spPr>
        <p:txBody>
          <a:bodyPr vert="horz" wrap="square" lIns="0" tIns="0" rIns="0" bIns="0" rtlCol="0">
            <a:spAutoFit/>
          </a:bodyPr>
          <a:lstStyle/>
          <a:p>
            <a:pPr marL="483234" indent="-470534">
              <a:lnSpc>
                <a:spcPts val="2520"/>
              </a:lnSpc>
              <a:buSzPct val="130555"/>
              <a:buFont typeface="Calibri"/>
              <a:buChar char="–"/>
              <a:tabLst>
                <a:tab pos="483234" algn="l"/>
              </a:tabLst>
            </a:pPr>
            <a:r>
              <a:rPr sz="1800" b="1" dirty="0">
                <a:latin typeface="Calibri"/>
                <a:cs typeface="Calibri"/>
              </a:rPr>
              <a:t>Direct</a:t>
            </a:r>
            <a:r>
              <a:rPr sz="1800" b="1" spc="-55" dirty="0">
                <a:latin typeface="Calibri"/>
                <a:cs typeface="Calibri"/>
              </a:rPr>
              <a:t> </a:t>
            </a:r>
            <a:r>
              <a:rPr sz="1800" dirty="0">
                <a:latin typeface="Calibri"/>
                <a:cs typeface="Calibri"/>
              </a:rPr>
              <a:t>-</a:t>
            </a:r>
            <a:r>
              <a:rPr sz="1800" spc="-40" dirty="0">
                <a:latin typeface="Calibri"/>
                <a:cs typeface="Calibri"/>
              </a:rPr>
              <a:t> </a:t>
            </a:r>
            <a:r>
              <a:rPr sz="1800" dirty="0">
                <a:latin typeface="Calibri"/>
                <a:cs typeface="Calibri"/>
              </a:rPr>
              <a:t>measurable</a:t>
            </a:r>
            <a:r>
              <a:rPr sz="1800" spc="-40" dirty="0">
                <a:latin typeface="Calibri"/>
                <a:cs typeface="Calibri"/>
              </a:rPr>
              <a:t> </a:t>
            </a:r>
            <a:r>
              <a:rPr sz="1800" dirty="0">
                <a:latin typeface="Calibri"/>
                <a:cs typeface="Calibri"/>
              </a:rPr>
              <a:t>costs</a:t>
            </a:r>
            <a:r>
              <a:rPr sz="1800" spc="-40" dirty="0">
                <a:latin typeface="Calibri"/>
                <a:cs typeface="Calibri"/>
              </a:rPr>
              <a:t> </a:t>
            </a:r>
            <a:r>
              <a:rPr sz="1800" dirty="0">
                <a:latin typeface="Calibri"/>
                <a:cs typeface="Calibri"/>
              </a:rPr>
              <a:t>arising</a:t>
            </a:r>
            <a:r>
              <a:rPr sz="1800" spc="-45" dirty="0">
                <a:latin typeface="Calibri"/>
                <a:cs typeface="Calibri"/>
              </a:rPr>
              <a:t> </a:t>
            </a:r>
            <a:r>
              <a:rPr sz="1800" dirty="0">
                <a:latin typeface="Calibri"/>
                <a:cs typeface="Calibri"/>
              </a:rPr>
              <a:t>directly</a:t>
            </a:r>
            <a:r>
              <a:rPr sz="1800" spc="-20" dirty="0">
                <a:latin typeface="Calibri"/>
                <a:cs typeface="Calibri"/>
              </a:rPr>
              <a:t> </a:t>
            </a:r>
            <a:r>
              <a:rPr sz="1800" dirty="0">
                <a:latin typeface="Calibri"/>
                <a:cs typeface="Calibri"/>
              </a:rPr>
              <a:t>from</a:t>
            </a:r>
            <a:r>
              <a:rPr sz="1800" spc="-45" dirty="0">
                <a:latin typeface="Calibri"/>
                <a:cs typeface="Calibri"/>
              </a:rPr>
              <a:t> </a:t>
            </a:r>
            <a:r>
              <a:rPr sz="1800" spc="-10" dirty="0">
                <a:latin typeface="Calibri"/>
                <a:cs typeface="Calibri"/>
              </a:rPr>
              <a:t>accidents</a:t>
            </a:r>
            <a:endParaRPr sz="1800">
              <a:latin typeface="Calibri"/>
              <a:cs typeface="Calibri"/>
            </a:endParaRPr>
          </a:p>
          <a:p>
            <a:pPr marL="483234" marR="5080" indent="-471170">
              <a:lnSpc>
                <a:spcPct val="95200"/>
              </a:lnSpc>
              <a:spcBef>
                <a:spcPts val="210"/>
              </a:spcBef>
              <a:buSzPct val="130555"/>
              <a:buFont typeface="Calibri"/>
              <a:buChar char="–"/>
              <a:tabLst>
                <a:tab pos="483234" algn="l"/>
              </a:tabLst>
            </a:pPr>
            <a:r>
              <a:rPr sz="1800" b="1" dirty="0">
                <a:latin typeface="Calibri"/>
                <a:cs typeface="Calibri"/>
              </a:rPr>
              <a:t>Indirect</a:t>
            </a:r>
            <a:r>
              <a:rPr sz="1800" b="1" spc="-45" dirty="0">
                <a:latin typeface="Calibri"/>
                <a:cs typeface="Calibri"/>
              </a:rPr>
              <a:t> </a:t>
            </a:r>
            <a:r>
              <a:rPr sz="1800" dirty="0">
                <a:latin typeface="Calibri"/>
                <a:cs typeface="Calibri"/>
              </a:rPr>
              <a:t>-</a:t>
            </a:r>
            <a:r>
              <a:rPr sz="1800" spc="-25" dirty="0">
                <a:latin typeface="Calibri"/>
                <a:cs typeface="Calibri"/>
              </a:rPr>
              <a:t> </a:t>
            </a:r>
            <a:r>
              <a:rPr sz="1800" dirty="0">
                <a:latin typeface="Calibri"/>
                <a:cs typeface="Calibri"/>
              </a:rPr>
              <a:t>arise</a:t>
            </a:r>
            <a:r>
              <a:rPr sz="1800" spc="-20" dirty="0">
                <a:latin typeface="Calibri"/>
                <a:cs typeface="Calibri"/>
              </a:rPr>
              <a:t> </a:t>
            </a:r>
            <a:r>
              <a:rPr sz="1800" dirty="0">
                <a:latin typeface="Calibri"/>
                <a:cs typeface="Calibri"/>
              </a:rPr>
              <a:t>as</a:t>
            </a:r>
            <a:r>
              <a:rPr sz="1800" spc="-15" dirty="0">
                <a:latin typeface="Calibri"/>
                <a:cs typeface="Calibri"/>
              </a:rPr>
              <a:t> </a:t>
            </a:r>
            <a:r>
              <a:rPr sz="1800" dirty="0">
                <a:latin typeface="Calibri"/>
                <a:cs typeface="Calibri"/>
              </a:rPr>
              <a:t>a</a:t>
            </a:r>
            <a:r>
              <a:rPr sz="1800" spc="-30" dirty="0">
                <a:latin typeface="Calibri"/>
                <a:cs typeface="Calibri"/>
              </a:rPr>
              <a:t> </a:t>
            </a:r>
            <a:r>
              <a:rPr sz="1800" spc="-10" dirty="0">
                <a:latin typeface="Calibri"/>
                <a:cs typeface="Calibri"/>
              </a:rPr>
              <a:t>consequence</a:t>
            </a:r>
            <a:r>
              <a:rPr sz="1800" spc="-15" dirty="0">
                <a:latin typeface="Calibri"/>
                <a:cs typeface="Calibri"/>
              </a:rPr>
              <a:t> </a:t>
            </a:r>
            <a:r>
              <a:rPr sz="1800" dirty="0">
                <a:latin typeface="Calibri"/>
                <a:cs typeface="Calibri"/>
              </a:rPr>
              <a:t>of</a:t>
            </a:r>
            <a:r>
              <a:rPr sz="1800" spc="-15" dirty="0">
                <a:latin typeface="Calibri"/>
                <a:cs typeface="Calibri"/>
              </a:rPr>
              <a:t> </a:t>
            </a:r>
            <a:r>
              <a:rPr sz="1800" dirty="0">
                <a:latin typeface="Calibri"/>
                <a:cs typeface="Calibri"/>
              </a:rPr>
              <a:t>the</a:t>
            </a:r>
            <a:r>
              <a:rPr sz="1800" spc="-25" dirty="0">
                <a:latin typeface="Calibri"/>
                <a:cs typeface="Calibri"/>
              </a:rPr>
              <a:t> </a:t>
            </a:r>
            <a:r>
              <a:rPr sz="1800" dirty="0">
                <a:latin typeface="Calibri"/>
                <a:cs typeface="Calibri"/>
              </a:rPr>
              <a:t>event</a:t>
            </a:r>
            <a:r>
              <a:rPr sz="1800" spc="-25" dirty="0">
                <a:latin typeface="Calibri"/>
                <a:cs typeface="Calibri"/>
              </a:rPr>
              <a:t> </a:t>
            </a:r>
            <a:r>
              <a:rPr sz="1800" dirty="0">
                <a:latin typeface="Calibri"/>
                <a:cs typeface="Calibri"/>
              </a:rPr>
              <a:t>but</a:t>
            </a:r>
            <a:r>
              <a:rPr sz="1800" spc="-15" dirty="0">
                <a:latin typeface="Calibri"/>
                <a:cs typeface="Calibri"/>
              </a:rPr>
              <a:t> </a:t>
            </a:r>
            <a:r>
              <a:rPr sz="1800" dirty="0">
                <a:latin typeface="Calibri"/>
                <a:cs typeface="Calibri"/>
              </a:rPr>
              <a:t>may</a:t>
            </a:r>
            <a:r>
              <a:rPr sz="1800" spc="-25" dirty="0">
                <a:latin typeface="Calibri"/>
                <a:cs typeface="Calibri"/>
              </a:rPr>
              <a:t> not </a:t>
            </a:r>
            <a:r>
              <a:rPr sz="1800" dirty="0">
                <a:latin typeface="Calibri"/>
                <a:cs typeface="Calibri"/>
              </a:rPr>
              <a:t>directly</a:t>
            </a:r>
            <a:r>
              <a:rPr sz="1800" spc="-50" dirty="0">
                <a:latin typeface="Calibri"/>
                <a:cs typeface="Calibri"/>
              </a:rPr>
              <a:t> </a:t>
            </a:r>
            <a:r>
              <a:rPr sz="1800" dirty="0">
                <a:latin typeface="Calibri"/>
                <a:cs typeface="Calibri"/>
              </a:rPr>
              <a:t>involve</a:t>
            </a:r>
            <a:r>
              <a:rPr sz="1800" spc="-75" dirty="0">
                <a:latin typeface="Calibri"/>
                <a:cs typeface="Calibri"/>
              </a:rPr>
              <a:t> </a:t>
            </a:r>
            <a:r>
              <a:rPr sz="1800" spc="-20" dirty="0">
                <a:latin typeface="Calibri"/>
                <a:cs typeface="Calibri"/>
              </a:rPr>
              <a:t>money.</a:t>
            </a:r>
            <a:r>
              <a:rPr sz="1800" spc="-65" dirty="0">
                <a:latin typeface="Calibri"/>
                <a:cs typeface="Calibri"/>
              </a:rPr>
              <a:t> </a:t>
            </a:r>
            <a:r>
              <a:rPr sz="1800" dirty="0">
                <a:latin typeface="Calibri"/>
                <a:cs typeface="Calibri"/>
              </a:rPr>
              <a:t>Often</a:t>
            </a:r>
            <a:r>
              <a:rPr sz="1800" spc="-55" dirty="0">
                <a:latin typeface="Calibri"/>
                <a:cs typeface="Calibri"/>
              </a:rPr>
              <a:t> </a:t>
            </a:r>
            <a:r>
              <a:rPr sz="1800" dirty="0">
                <a:latin typeface="Calibri"/>
                <a:cs typeface="Calibri"/>
              </a:rPr>
              <a:t>difficult</a:t>
            </a:r>
            <a:r>
              <a:rPr sz="1800" spc="-60" dirty="0">
                <a:latin typeface="Calibri"/>
                <a:cs typeface="Calibri"/>
              </a:rPr>
              <a:t> </a:t>
            </a:r>
            <a:r>
              <a:rPr sz="1800" dirty="0">
                <a:latin typeface="Calibri"/>
                <a:cs typeface="Calibri"/>
              </a:rPr>
              <a:t>to</a:t>
            </a:r>
            <a:r>
              <a:rPr sz="1800" spc="-70" dirty="0">
                <a:latin typeface="Calibri"/>
                <a:cs typeface="Calibri"/>
              </a:rPr>
              <a:t> </a:t>
            </a:r>
            <a:r>
              <a:rPr sz="1800" spc="-10" dirty="0">
                <a:latin typeface="Calibri"/>
                <a:cs typeface="Calibri"/>
              </a:rPr>
              <a:t>quantify</a:t>
            </a:r>
            <a:endParaRPr sz="1800">
              <a:latin typeface="Calibri"/>
              <a:cs typeface="Calibri"/>
            </a:endParaRPr>
          </a:p>
        </p:txBody>
      </p:sp>
    </p:spTree>
    <p:extLst>
      <p:ext uri="{BB962C8B-B14F-4D97-AF65-F5344CB8AC3E}">
        <p14:creationId xmlns:p14="http://schemas.microsoft.com/office/powerpoint/2010/main" val="157983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8000"/>
          </a:xfrm>
          <a:prstGeom prst="rect">
            <a:avLst/>
          </a:prstGeom>
        </p:spPr>
      </p:pic>
      <p:grpSp>
        <p:nvGrpSpPr>
          <p:cNvPr id="3" name="object 3"/>
          <p:cNvGrpSpPr/>
          <p:nvPr/>
        </p:nvGrpSpPr>
        <p:grpSpPr>
          <a:xfrm>
            <a:off x="0" y="0"/>
            <a:ext cx="9144000" cy="6858000"/>
            <a:chOff x="0" y="0"/>
            <a:chExt cx="9144000" cy="6858000"/>
          </a:xfrm>
        </p:grpSpPr>
        <p:pic>
          <p:nvPicPr>
            <p:cNvPr id="4" name="object 4"/>
            <p:cNvPicPr/>
            <p:nvPr/>
          </p:nvPicPr>
          <p:blipFill>
            <a:blip r:embed="rId3" cstate="print"/>
            <a:stretch>
              <a:fillRect/>
            </a:stretch>
          </p:blipFill>
          <p:spPr>
            <a:xfrm>
              <a:off x="0" y="0"/>
              <a:ext cx="9144000" cy="6857999"/>
            </a:xfrm>
            <a:prstGeom prst="rect">
              <a:avLst/>
            </a:prstGeom>
          </p:spPr>
        </p:pic>
        <p:pic>
          <p:nvPicPr>
            <p:cNvPr id="5" name="object 5"/>
            <p:cNvPicPr/>
            <p:nvPr/>
          </p:nvPicPr>
          <p:blipFill>
            <a:blip r:embed="rId4" cstate="print"/>
            <a:stretch>
              <a:fillRect/>
            </a:stretch>
          </p:blipFill>
          <p:spPr>
            <a:xfrm>
              <a:off x="0" y="1600200"/>
              <a:ext cx="9144000" cy="5105400"/>
            </a:xfrm>
            <a:prstGeom prst="rect">
              <a:avLst/>
            </a:prstGeom>
          </p:spPr>
        </p:pic>
        <p:pic>
          <p:nvPicPr>
            <p:cNvPr id="6" name="object 6"/>
            <p:cNvPicPr/>
            <p:nvPr/>
          </p:nvPicPr>
          <p:blipFill>
            <a:blip r:embed="rId5" cstate="print"/>
            <a:stretch>
              <a:fillRect/>
            </a:stretch>
          </p:blipFill>
          <p:spPr>
            <a:xfrm>
              <a:off x="2286000" y="990600"/>
              <a:ext cx="4844796" cy="4355592"/>
            </a:xfrm>
            <a:prstGeom prst="rect">
              <a:avLst/>
            </a:prstGeom>
          </p:spPr>
        </p:pic>
      </p:grpSp>
      <p:sp>
        <p:nvSpPr>
          <p:cNvPr id="7" name="object 7"/>
          <p:cNvSpPr txBox="1"/>
          <p:nvPr/>
        </p:nvSpPr>
        <p:spPr>
          <a:xfrm>
            <a:off x="4271771" y="2667000"/>
            <a:ext cx="1367155" cy="462280"/>
          </a:xfrm>
          <a:prstGeom prst="rect">
            <a:avLst/>
          </a:prstGeom>
          <a:solidFill>
            <a:srgbClr val="0033CC">
              <a:alpha val="58038"/>
            </a:srgbClr>
          </a:solidFill>
        </p:spPr>
        <p:txBody>
          <a:bodyPr vert="horz" wrap="square" lIns="0" tIns="40005" rIns="0" bIns="0" rtlCol="0">
            <a:spAutoFit/>
          </a:bodyPr>
          <a:lstStyle/>
          <a:p>
            <a:pPr marL="252729">
              <a:lnSpc>
                <a:spcPct val="100000"/>
              </a:lnSpc>
              <a:spcBef>
                <a:spcPts val="315"/>
              </a:spcBef>
            </a:pPr>
            <a:r>
              <a:rPr sz="1800" b="1" dirty="0">
                <a:solidFill>
                  <a:srgbClr val="FFFF66"/>
                </a:solidFill>
                <a:latin typeface="Trebuchet MS"/>
                <a:cs typeface="Trebuchet MS"/>
              </a:rPr>
              <a:t>£8</a:t>
            </a:r>
            <a:r>
              <a:rPr sz="1800" b="1" spc="-25" dirty="0">
                <a:solidFill>
                  <a:srgbClr val="FFFF66"/>
                </a:solidFill>
                <a:latin typeface="Trebuchet MS"/>
                <a:cs typeface="Trebuchet MS"/>
              </a:rPr>
              <a:t> </a:t>
            </a:r>
            <a:r>
              <a:rPr sz="1800" b="1" dirty="0">
                <a:solidFill>
                  <a:srgbClr val="FFFF66"/>
                </a:solidFill>
                <a:latin typeface="Trebuchet MS"/>
                <a:cs typeface="Trebuchet MS"/>
              </a:rPr>
              <a:t>-</a:t>
            </a:r>
            <a:r>
              <a:rPr sz="1800" b="1" spc="-20" dirty="0">
                <a:solidFill>
                  <a:srgbClr val="FFFF66"/>
                </a:solidFill>
                <a:latin typeface="Trebuchet MS"/>
                <a:cs typeface="Trebuchet MS"/>
              </a:rPr>
              <a:t> </a:t>
            </a:r>
            <a:r>
              <a:rPr sz="1800" b="1" spc="-25" dirty="0">
                <a:solidFill>
                  <a:srgbClr val="FFFF66"/>
                </a:solidFill>
                <a:latin typeface="Trebuchet MS"/>
                <a:cs typeface="Trebuchet MS"/>
              </a:rPr>
              <a:t>£36</a:t>
            </a:r>
            <a:endParaRPr sz="1800">
              <a:latin typeface="Trebuchet MS"/>
              <a:cs typeface="Trebuchet MS"/>
            </a:endParaRPr>
          </a:p>
        </p:txBody>
      </p:sp>
      <p:sp>
        <p:nvSpPr>
          <p:cNvPr id="10" name="object 10"/>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
        <p:nvSpPr>
          <p:cNvPr id="8" name="object 8"/>
          <p:cNvSpPr txBox="1"/>
          <p:nvPr/>
        </p:nvSpPr>
        <p:spPr>
          <a:xfrm>
            <a:off x="4114800" y="1371600"/>
            <a:ext cx="1367155" cy="462280"/>
          </a:xfrm>
          <a:prstGeom prst="rect">
            <a:avLst/>
          </a:prstGeom>
          <a:solidFill>
            <a:srgbClr val="0033CC">
              <a:alpha val="58038"/>
            </a:srgbClr>
          </a:solidFill>
        </p:spPr>
        <p:txBody>
          <a:bodyPr vert="horz" wrap="square" lIns="0" tIns="40005" rIns="0" bIns="0" rtlCol="0">
            <a:spAutoFit/>
          </a:bodyPr>
          <a:lstStyle/>
          <a:p>
            <a:pPr algn="ctr">
              <a:lnSpc>
                <a:spcPct val="100000"/>
              </a:lnSpc>
              <a:spcBef>
                <a:spcPts val="315"/>
              </a:spcBef>
            </a:pPr>
            <a:r>
              <a:rPr sz="1800" b="1" spc="-25" dirty="0">
                <a:solidFill>
                  <a:srgbClr val="FFFF66"/>
                </a:solidFill>
                <a:latin typeface="Trebuchet MS"/>
                <a:cs typeface="Trebuchet MS"/>
              </a:rPr>
              <a:t>£1</a:t>
            </a:r>
            <a:endParaRPr sz="1800">
              <a:latin typeface="Trebuchet MS"/>
              <a:cs typeface="Trebuchet MS"/>
            </a:endParaRPr>
          </a:p>
        </p:txBody>
      </p:sp>
      <p:sp>
        <p:nvSpPr>
          <p:cNvPr id="9" name="object 9"/>
          <p:cNvSpPr txBox="1"/>
          <p:nvPr/>
        </p:nvSpPr>
        <p:spPr>
          <a:xfrm>
            <a:off x="3130423" y="325323"/>
            <a:ext cx="2856230" cy="300355"/>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The</a:t>
            </a:r>
            <a:r>
              <a:rPr sz="1800" b="1" spc="-35" dirty="0">
                <a:latin typeface="Calibri"/>
                <a:cs typeface="Calibri"/>
              </a:rPr>
              <a:t> </a:t>
            </a:r>
            <a:r>
              <a:rPr sz="1800" b="1" dirty="0">
                <a:latin typeface="Calibri"/>
                <a:cs typeface="Calibri"/>
              </a:rPr>
              <a:t>Cost</a:t>
            </a:r>
            <a:r>
              <a:rPr sz="1800" b="1" spc="-35" dirty="0">
                <a:latin typeface="Calibri"/>
                <a:cs typeface="Calibri"/>
              </a:rPr>
              <a:t> </a:t>
            </a:r>
            <a:r>
              <a:rPr sz="1800" b="1" dirty="0">
                <a:latin typeface="Calibri"/>
                <a:cs typeface="Calibri"/>
              </a:rPr>
              <a:t>of</a:t>
            </a:r>
            <a:r>
              <a:rPr sz="1800" b="1" spc="-15" dirty="0">
                <a:latin typeface="Calibri"/>
                <a:cs typeface="Calibri"/>
              </a:rPr>
              <a:t> </a:t>
            </a:r>
            <a:r>
              <a:rPr sz="1800" b="1" dirty="0">
                <a:latin typeface="Calibri"/>
                <a:cs typeface="Calibri"/>
              </a:rPr>
              <a:t>Accidents</a:t>
            </a:r>
            <a:r>
              <a:rPr sz="1800" b="1" spc="-35" dirty="0">
                <a:latin typeface="Calibri"/>
                <a:cs typeface="Calibri"/>
              </a:rPr>
              <a:t> </a:t>
            </a:r>
            <a:r>
              <a:rPr sz="1800" b="1" dirty="0">
                <a:latin typeface="Calibri"/>
                <a:cs typeface="Calibri"/>
              </a:rPr>
              <a:t>at</a:t>
            </a:r>
            <a:r>
              <a:rPr sz="1800" b="1" spc="-45" dirty="0">
                <a:latin typeface="Calibri"/>
                <a:cs typeface="Calibri"/>
              </a:rPr>
              <a:t> </a:t>
            </a:r>
            <a:r>
              <a:rPr sz="1800" b="1" spc="-20" dirty="0">
                <a:latin typeface="Calibri"/>
                <a:cs typeface="Calibri"/>
              </a:rPr>
              <a:t>Work</a:t>
            </a:r>
            <a:endParaRPr sz="1800">
              <a:latin typeface="Calibri"/>
              <a:cs typeface="Calibri"/>
            </a:endParaRPr>
          </a:p>
        </p:txBody>
      </p:sp>
    </p:spTree>
    <p:extLst>
      <p:ext uri="{BB962C8B-B14F-4D97-AF65-F5344CB8AC3E}">
        <p14:creationId xmlns:p14="http://schemas.microsoft.com/office/powerpoint/2010/main" val="145155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8000"/>
          </a:xfrm>
          <a:prstGeom prst="rect">
            <a:avLst/>
          </a:prstGeom>
        </p:spPr>
      </p:pic>
      <p:grpSp>
        <p:nvGrpSpPr>
          <p:cNvPr id="3" name="object 3"/>
          <p:cNvGrpSpPr/>
          <p:nvPr/>
        </p:nvGrpSpPr>
        <p:grpSpPr>
          <a:xfrm>
            <a:off x="0" y="0"/>
            <a:ext cx="9144000" cy="6858000"/>
            <a:chOff x="0" y="0"/>
            <a:chExt cx="9144000" cy="6858000"/>
          </a:xfrm>
        </p:grpSpPr>
        <p:pic>
          <p:nvPicPr>
            <p:cNvPr id="4" name="object 4"/>
            <p:cNvPicPr/>
            <p:nvPr/>
          </p:nvPicPr>
          <p:blipFill>
            <a:blip r:embed="rId3" cstate="print"/>
            <a:stretch>
              <a:fillRect/>
            </a:stretch>
          </p:blipFill>
          <p:spPr>
            <a:xfrm>
              <a:off x="0" y="0"/>
              <a:ext cx="9144000" cy="6857999"/>
            </a:xfrm>
            <a:prstGeom prst="rect">
              <a:avLst/>
            </a:prstGeom>
          </p:spPr>
        </p:pic>
        <p:pic>
          <p:nvPicPr>
            <p:cNvPr id="5" name="object 5"/>
            <p:cNvPicPr/>
            <p:nvPr/>
          </p:nvPicPr>
          <p:blipFill>
            <a:blip r:embed="rId4" cstate="print"/>
            <a:stretch>
              <a:fillRect/>
            </a:stretch>
          </p:blipFill>
          <p:spPr>
            <a:xfrm>
              <a:off x="0" y="1600200"/>
              <a:ext cx="9144000" cy="5105400"/>
            </a:xfrm>
            <a:prstGeom prst="rect">
              <a:avLst/>
            </a:prstGeom>
          </p:spPr>
        </p:pic>
      </p:grpSp>
      <p:sp>
        <p:nvSpPr>
          <p:cNvPr id="6" name="object 6"/>
          <p:cNvSpPr txBox="1"/>
          <p:nvPr/>
        </p:nvSpPr>
        <p:spPr>
          <a:xfrm>
            <a:off x="1450594" y="253695"/>
            <a:ext cx="6548120" cy="490474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Direct</a:t>
            </a:r>
            <a:r>
              <a:rPr sz="2000" spc="-35" dirty="0">
                <a:latin typeface="Arial MT"/>
                <a:cs typeface="Arial MT"/>
              </a:rPr>
              <a:t> </a:t>
            </a:r>
            <a:r>
              <a:rPr sz="2000" dirty="0">
                <a:latin typeface="Arial MT"/>
                <a:cs typeface="Arial MT"/>
              </a:rPr>
              <a:t>&amp;</a:t>
            </a:r>
            <a:r>
              <a:rPr sz="2000" spc="-5" dirty="0">
                <a:latin typeface="Arial MT"/>
                <a:cs typeface="Arial MT"/>
              </a:rPr>
              <a:t> </a:t>
            </a:r>
            <a:r>
              <a:rPr sz="2000" dirty="0">
                <a:latin typeface="Arial MT"/>
                <a:cs typeface="Arial MT"/>
              </a:rPr>
              <a:t>Indirect</a:t>
            </a:r>
            <a:r>
              <a:rPr sz="2000" spc="-50" dirty="0">
                <a:latin typeface="Arial MT"/>
                <a:cs typeface="Arial MT"/>
              </a:rPr>
              <a:t> </a:t>
            </a:r>
            <a:r>
              <a:rPr sz="2000" dirty="0">
                <a:latin typeface="Arial MT"/>
                <a:cs typeface="Arial MT"/>
              </a:rPr>
              <a:t>costs</a:t>
            </a:r>
            <a:r>
              <a:rPr sz="2000" spc="-35" dirty="0">
                <a:latin typeface="Arial MT"/>
                <a:cs typeface="Arial MT"/>
              </a:rPr>
              <a:t> </a:t>
            </a:r>
            <a:r>
              <a:rPr sz="2000" dirty="0">
                <a:latin typeface="Arial MT"/>
                <a:cs typeface="Arial MT"/>
              </a:rPr>
              <a:t>of</a:t>
            </a:r>
            <a:r>
              <a:rPr sz="2000" spc="-30" dirty="0">
                <a:latin typeface="Arial MT"/>
                <a:cs typeface="Arial MT"/>
              </a:rPr>
              <a:t> </a:t>
            </a:r>
            <a:r>
              <a:rPr sz="2000" dirty="0">
                <a:latin typeface="Arial MT"/>
                <a:cs typeface="Arial MT"/>
              </a:rPr>
              <a:t>an</a:t>
            </a:r>
            <a:r>
              <a:rPr sz="2000" spc="-125" dirty="0">
                <a:latin typeface="Arial MT"/>
                <a:cs typeface="Arial MT"/>
              </a:rPr>
              <a:t> </a:t>
            </a:r>
            <a:r>
              <a:rPr sz="2000" spc="-10" dirty="0">
                <a:latin typeface="Arial MT"/>
                <a:cs typeface="Arial MT"/>
              </a:rPr>
              <a:t>Accident.</a:t>
            </a:r>
            <a:endParaRPr sz="2000">
              <a:latin typeface="Arial MT"/>
              <a:cs typeface="Arial MT"/>
            </a:endParaRPr>
          </a:p>
          <a:p>
            <a:pPr marL="927100" marR="3042920" indent="-457200">
              <a:lnSpc>
                <a:spcPct val="100000"/>
              </a:lnSpc>
            </a:pPr>
            <a:r>
              <a:rPr sz="2000" b="1" i="1" dirty="0">
                <a:solidFill>
                  <a:srgbClr val="FF0000"/>
                </a:solidFill>
                <a:latin typeface="Arial"/>
                <a:cs typeface="Arial"/>
              </a:rPr>
              <a:t>Direct</a:t>
            </a:r>
            <a:r>
              <a:rPr sz="2000" b="1" i="1" spc="-35" dirty="0">
                <a:solidFill>
                  <a:srgbClr val="FF0000"/>
                </a:solidFill>
                <a:latin typeface="Arial"/>
                <a:cs typeface="Arial"/>
              </a:rPr>
              <a:t> </a:t>
            </a:r>
            <a:r>
              <a:rPr sz="2000" b="1" i="1" dirty="0">
                <a:solidFill>
                  <a:srgbClr val="FF0000"/>
                </a:solidFill>
                <a:latin typeface="Arial"/>
                <a:cs typeface="Arial"/>
              </a:rPr>
              <a:t>Costs</a:t>
            </a:r>
            <a:r>
              <a:rPr sz="2000" b="1" i="1" spc="-35" dirty="0">
                <a:solidFill>
                  <a:srgbClr val="FF0000"/>
                </a:solidFill>
                <a:latin typeface="Arial"/>
                <a:cs typeface="Arial"/>
              </a:rPr>
              <a:t> </a:t>
            </a:r>
            <a:r>
              <a:rPr sz="2000" b="1" i="1" dirty="0">
                <a:solidFill>
                  <a:srgbClr val="FF0000"/>
                </a:solidFill>
                <a:latin typeface="Arial"/>
                <a:cs typeface="Arial"/>
              </a:rPr>
              <a:t>of</a:t>
            </a:r>
            <a:r>
              <a:rPr sz="2000" b="1" i="1" spc="-100" dirty="0">
                <a:solidFill>
                  <a:srgbClr val="FF0000"/>
                </a:solidFill>
                <a:latin typeface="Arial"/>
                <a:cs typeface="Arial"/>
              </a:rPr>
              <a:t> </a:t>
            </a:r>
            <a:r>
              <a:rPr sz="2000" b="1" i="1" spc="-10" dirty="0">
                <a:solidFill>
                  <a:srgbClr val="FF0000"/>
                </a:solidFill>
                <a:latin typeface="Arial"/>
                <a:cs typeface="Arial"/>
              </a:rPr>
              <a:t>Accident: </a:t>
            </a:r>
            <a:r>
              <a:rPr sz="2000" dirty="0">
                <a:latin typeface="Arial MT"/>
                <a:cs typeface="Arial MT"/>
              </a:rPr>
              <a:t>Fines</a:t>
            </a:r>
            <a:r>
              <a:rPr sz="2000" spc="-20" dirty="0">
                <a:latin typeface="Arial MT"/>
                <a:cs typeface="Arial MT"/>
              </a:rPr>
              <a:t> </a:t>
            </a:r>
            <a:r>
              <a:rPr sz="2000" dirty="0">
                <a:latin typeface="Arial MT"/>
                <a:cs typeface="Arial MT"/>
              </a:rPr>
              <a:t>&amp;</a:t>
            </a:r>
            <a:r>
              <a:rPr sz="2000" spc="-15" dirty="0">
                <a:latin typeface="Arial MT"/>
                <a:cs typeface="Arial MT"/>
              </a:rPr>
              <a:t> </a:t>
            </a:r>
            <a:r>
              <a:rPr sz="2000" spc="-10" dirty="0">
                <a:latin typeface="Arial MT"/>
                <a:cs typeface="Arial MT"/>
              </a:rPr>
              <a:t>Penalties </a:t>
            </a:r>
            <a:r>
              <a:rPr sz="2000" dirty="0">
                <a:latin typeface="Arial MT"/>
                <a:cs typeface="Arial MT"/>
              </a:rPr>
              <a:t>Medical</a:t>
            </a:r>
            <a:r>
              <a:rPr sz="2000" spc="-35" dirty="0">
                <a:latin typeface="Arial MT"/>
                <a:cs typeface="Arial MT"/>
              </a:rPr>
              <a:t> </a:t>
            </a:r>
            <a:r>
              <a:rPr sz="2000" spc="-20" dirty="0">
                <a:latin typeface="Arial MT"/>
                <a:cs typeface="Arial MT"/>
              </a:rPr>
              <a:t>costs</a:t>
            </a:r>
            <a:endParaRPr sz="2000">
              <a:latin typeface="Arial MT"/>
              <a:cs typeface="Arial MT"/>
            </a:endParaRPr>
          </a:p>
          <a:p>
            <a:pPr marL="927100">
              <a:lnSpc>
                <a:spcPct val="100000"/>
              </a:lnSpc>
            </a:pPr>
            <a:r>
              <a:rPr sz="2000" dirty="0">
                <a:latin typeface="Arial MT"/>
                <a:cs typeface="Arial MT"/>
              </a:rPr>
              <a:t>Sick</a:t>
            </a:r>
            <a:r>
              <a:rPr sz="2000" spc="-50" dirty="0">
                <a:latin typeface="Arial MT"/>
                <a:cs typeface="Arial MT"/>
              </a:rPr>
              <a:t> </a:t>
            </a:r>
            <a:r>
              <a:rPr sz="2000" spc="-25" dirty="0">
                <a:latin typeface="Arial MT"/>
                <a:cs typeface="Arial MT"/>
              </a:rPr>
              <a:t>pay</a:t>
            </a:r>
            <a:endParaRPr sz="2000">
              <a:latin typeface="Arial MT"/>
              <a:cs typeface="Arial MT"/>
            </a:endParaRPr>
          </a:p>
          <a:p>
            <a:pPr marL="927100">
              <a:lnSpc>
                <a:spcPct val="100000"/>
              </a:lnSpc>
            </a:pPr>
            <a:r>
              <a:rPr sz="2000" spc="-10" dirty="0">
                <a:latin typeface="Arial MT"/>
                <a:cs typeface="Arial MT"/>
              </a:rPr>
              <a:t>Compensation</a:t>
            </a:r>
            <a:endParaRPr sz="2000">
              <a:latin typeface="Arial MT"/>
              <a:cs typeface="Arial MT"/>
            </a:endParaRPr>
          </a:p>
          <a:p>
            <a:pPr marL="927100">
              <a:lnSpc>
                <a:spcPct val="100000"/>
              </a:lnSpc>
              <a:spcBef>
                <a:spcPts val="5"/>
              </a:spcBef>
            </a:pPr>
            <a:r>
              <a:rPr sz="2000" dirty="0">
                <a:latin typeface="Arial MT"/>
                <a:cs typeface="Arial MT"/>
              </a:rPr>
              <a:t>High</a:t>
            </a:r>
            <a:r>
              <a:rPr sz="2000" spc="-40" dirty="0">
                <a:latin typeface="Arial MT"/>
                <a:cs typeface="Arial MT"/>
              </a:rPr>
              <a:t> </a:t>
            </a:r>
            <a:r>
              <a:rPr sz="2000" dirty="0">
                <a:latin typeface="Arial MT"/>
                <a:cs typeface="Arial MT"/>
              </a:rPr>
              <a:t>insurance</a:t>
            </a:r>
            <a:r>
              <a:rPr sz="2000" spc="-80" dirty="0">
                <a:latin typeface="Arial MT"/>
                <a:cs typeface="Arial MT"/>
              </a:rPr>
              <a:t> </a:t>
            </a:r>
            <a:r>
              <a:rPr sz="2000" spc="-10" dirty="0">
                <a:latin typeface="Arial MT"/>
                <a:cs typeface="Arial MT"/>
              </a:rPr>
              <a:t>premium</a:t>
            </a:r>
            <a:endParaRPr sz="2000">
              <a:latin typeface="Arial MT"/>
              <a:cs typeface="Arial MT"/>
            </a:endParaRPr>
          </a:p>
          <a:p>
            <a:pPr>
              <a:lnSpc>
                <a:spcPct val="100000"/>
              </a:lnSpc>
              <a:spcBef>
                <a:spcPts val="100"/>
              </a:spcBef>
            </a:pPr>
            <a:endParaRPr sz="2000">
              <a:latin typeface="Arial MT"/>
              <a:cs typeface="Arial MT"/>
            </a:endParaRPr>
          </a:p>
          <a:p>
            <a:pPr marL="469900">
              <a:lnSpc>
                <a:spcPct val="100000"/>
              </a:lnSpc>
            </a:pPr>
            <a:r>
              <a:rPr sz="2000" b="1" i="1" dirty="0">
                <a:solidFill>
                  <a:srgbClr val="FF0000"/>
                </a:solidFill>
                <a:latin typeface="Arial"/>
                <a:cs typeface="Arial"/>
              </a:rPr>
              <a:t>Indirect</a:t>
            </a:r>
            <a:r>
              <a:rPr sz="2000" b="1" i="1" spc="-40" dirty="0">
                <a:solidFill>
                  <a:srgbClr val="FF0000"/>
                </a:solidFill>
                <a:latin typeface="Arial"/>
                <a:cs typeface="Arial"/>
              </a:rPr>
              <a:t> </a:t>
            </a:r>
            <a:r>
              <a:rPr sz="2000" b="1" i="1" dirty="0">
                <a:solidFill>
                  <a:srgbClr val="FF0000"/>
                </a:solidFill>
                <a:latin typeface="Arial"/>
                <a:cs typeface="Arial"/>
              </a:rPr>
              <a:t>Costs</a:t>
            </a:r>
            <a:r>
              <a:rPr sz="2000" b="1" i="1" spc="-40" dirty="0">
                <a:solidFill>
                  <a:srgbClr val="FF0000"/>
                </a:solidFill>
                <a:latin typeface="Arial"/>
                <a:cs typeface="Arial"/>
              </a:rPr>
              <a:t> </a:t>
            </a:r>
            <a:r>
              <a:rPr sz="2000" b="1" i="1" dirty="0">
                <a:solidFill>
                  <a:srgbClr val="FF0000"/>
                </a:solidFill>
                <a:latin typeface="Arial"/>
                <a:cs typeface="Arial"/>
              </a:rPr>
              <a:t>of</a:t>
            </a:r>
            <a:r>
              <a:rPr sz="2000" b="1" i="1" spc="-100" dirty="0">
                <a:solidFill>
                  <a:srgbClr val="FF0000"/>
                </a:solidFill>
                <a:latin typeface="Arial"/>
                <a:cs typeface="Arial"/>
              </a:rPr>
              <a:t> </a:t>
            </a:r>
            <a:r>
              <a:rPr sz="2000" b="1" i="1" spc="-10" dirty="0">
                <a:solidFill>
                  <a:srgbClr val="FF0000"/>
                </a:solidFill>
                <a:latin typeface="Arial"/>
                <a:cs typeface="Arial"/>
              </a:rPr>
              <a:t>Accident:</a:t>
            </a:r>
            <a:endParaRPr sz="2000">
              <a:latin typeface="Arial"/>
              <a:cs typeface="Arial"/>
            </a:endParaRPr>
          </a:p>
          <a:p>
            <a:pPr marL="1042669" indent="-123825">
              <a:lnSpc>
                <a:spcPct val="100000"/>
              </a:lnSpc>
              <a:buSzPct val="95000"/>
              <a:buFont typeface="Wingdings"/>
              <a:buChar char=""/>
              <a:tabLst>
                <a:tab pos="1042669" algn="l"/>
              </a:tabLst>
            </a:pPr>
            <a:r>
              <a:rPr sz="2000" dirty="0">
                <a:latin typeface="Arial MT"/>
                <a:cs typeface="Arial MT"/>
              </a:rPr>
              <a:t>Delays</a:t>
            </a:r>
            <a:r>
              <a:rPr sz="2000" spc="-45" dirty="0">
                <a:latin typeface="Arial MT"/>
                <a:cs typeface="Arial MT"/>
              </a:rPr>
              <a:t> </a:t>
            </a:r>
            <a:r>
              <a:rPr sz="2000" dirty="0">
                <a:latin typeface="Arial MT"/>
                <a:cs typeface="Arial MT"/>
              </a:rPr>
              <a:t>to</a:t>
            </a:r>
            <a:r>
              <a:rPr sz="2000" spc="-45" dirty="0">
                <a:latin typeface="Arial MT"/>
                <a:cs typeface="Arial MT"/>
              </a:rPr>
              <a:t> </a:t>
            </a:r>
            <a:r>
              <a:rPr sz="2000" dirty="0">
                <a:latin typeface="Arial MT"/>
                <a:cs typeface="Arial MT"/>
              </a:rPr>
              <a:t>production</a:t>
            </a:r>
            <a:r>
              <a:rPr sz="2000" spc="-70" dirty="0">
                <a:latin typeface="Arial MT"/>
                <a:cs typeface="Arial MT"/>
              </a:rPr>
              <a:t> </a:t>
            </a:r>
            <a:r>
              <a:rPr sz="2000" dirty="0">
                <a:latin typeface="Arial MT"/>
                <a:cs typeface="Arial MT"/>
              </a:rPr>
              <a:t>following</a:t>
            </a:r>
            <a:r>
              <a:rPr sz="2000" spc="-50" dirty="0">
                <a:latin typeface="Arial MT"/>
                <a:cs typeface="Arial MT"/>
              </a:rPr>
              <a:t> </a:t>
            </a:r>
            <a:r>
              <a:rPr sz="2000" dirty="0">
                <a:latin typeface="Arial MT"/>
                <a:cs typeface="Arial MT"/>
              </a:rPr>
              <a:t>the</a:t>
            </a:r>
            <a:r>
              <a:rPr sz="2000" spc="-40" dirty="0">
                <a:latin typeface="Arial MT"/>
                <a:cs typeface="Arial MT"/>
              </a:rPr>
              <a:t> </a:t>
            </a:r>
            <a:r>
              <a:rPr sz="2000" spc="-10" dirty="0">
                <a:latin typeface="Arial MT"/>
                <a:cs typeface="Arial MT"/>
              </a:rPr>
              <a:t>accident</a:t>
            </a:r>
            <a:endParaRPr sz="2000">
              <a:latin typeface="Arial MT"/>
              <a:cs typeface="Arial MT"/>
            </a:endParaRPr>
          </a:p>
          <a:p>
            <a:pPr marL="1042035" indent="-123825">
              <a:lnSpc>
                <a:spcPct val="100000"/>
              </a:lnSpc>
              <a:buSzPct val="95000"/>
              <a:buFont typeface="Wingdings"/>
              <a:buChar char=""/>
              <a:tabLst>
                <a:tab pos="1042035" algn="l"/>
              </a:tabLst>
            </a:pPr>
            <a:r>
              <a:rPr sz="2000" dirty="0">
                <a:latin typeface="Arial MT"/>
                <a:cs typeface="Arial MT"/>
              </a:rPr>
              <a:t>Lost</a:t>
            </a:r>
            <a:r>
              <a:rPr sz="2000" spc="-40" dirty="0">
                <a:latin typeface="Arial MT"/>
                <a:cs typeface="Arial MT"/>
              </a:rPr>
              <a:t> </a:t>
            </a:r>
            <a:r>
              <a:rPr sz="2000" dirty="0">
                <a:latin typeface="Arial MT"/>
                <a:cs typeface="Arial MT"/>
              </a:rPr>
              <a:t>time</a:t>
            </a:r>
            <a:r>
              <a:rPr sz="2000" spc="-15" dirty="0">
                <a:latin typeface="Arial MT"/>
                <a:cs typeface="Arial MT"/>
              </a:rPr>
              <a:t> </a:t>
            </a:r>
            <a:r>
              <a:rPr sz="2000" dirty="0">
                <a:latin typeface="Arial MT"/>
                <a:cs typeface="Arial MT"/>
              </a:rPr>
              <a:t>for</a:t>
            </a:r>
            <a:r>
              <a:rPr sz="2000" spc="-35" dirty="0">
                <a:latin typeface="Arial MT"/>
                <a:cs typeface="Arial MT"/>
              </a:rPr>
              <a:t> </a:t>
            </a:r>
            <a:r>
              <a:rPr sz="2000" spc="-10" dirty="0">
                <a:latin typeface="Arial MT"/>
                <a:cs typeface="Arial MT"/>
              </a:rPr>
              <a:t>investigation</a:t>
            </a:r>
            <a:endParaRPr sz="2000">
              <a:latin typeface="Arial MT"/>
              <a:cs typeface="Arial MT"/>
            </a:endParaRPr>
          </a:p>
          <a:p>
            <a:pPr marL="1042669" indent="-123825">
              <a:lnSpc>
                <a:spcPct val="100000"/>
              </a:lnSpc>
              <a:buSzPct val="95000"/>
              <a:buFont typeface="Wingdings"/>
              <a:buChar char=""/>
              <a:tabLst>
                <a:tab pos="1042669" algn="l"/>
              </a:tabLst>
            </a:pPr>
            <a:r>
              <a:rPr sz="2000" dirty="0">
                <a:latin typeface="Arial MT"/>
                <a:cs typeface="Arial MT"/>
              </a:rPr>
              <a:t>Lost</a:t>
            </a:r>
            <a:r>
              <a:rPr sz="2000" spc="-45" dirty="0">
                <a:latin typeface="Arial MT"/>
                <a:cs typeface="Arial MT"/>
              </a:rPr>
              <a:t> </a:t>
            </a:r>
            <a:r>
              <a:rPr sz="2000" dirty="0">
                <a:latin typeface="Arial MT"/>
                <a:cs typeface="Arial MT"/>
              </a:rPr>
              <a:t>morale</a:t>
            </a:r>
            <a:r>
              <a:rPr sz="2000" spc="-30" dirty="0">
                <a:latin typeface="Arial MT"/>
                <a:cs typeface="Arial MT"/>
              </a:rPr>
              <a:t> </a:t>
            </a:r>
            <a:r>
              <a:rPr sz="2000" dirty="0">
                <a:latin typeface="Arial MT"/>
                <a:cs typeface="Arial MT"/>
              </a:rPr>
              <a:t>and</a:t>
            </a:r>
            <a:r>
              <a:rPr sz="2000" spc="-30" dirty="0">
                <a:latin typeface="Arial MT"/>
                <a:cs typeface="Arial MT"/>
              </a:rPr>
              <a:t> </a:t>
            </a:r>
            <a:r>
              <a:rPr sz="2000" dirty="0">
                <a:latin typeface="Arial MT"/>
                <a:cs typeface="Arial MT"/>
              </a:rPr>
              <a:t>damaged</a:t>
            </a:r>
            <a:r>
              <a:rPr sz="2000" spc="-50" dirty="0">
                <a:latin typeface="Arial MT"/>
                <a:cs typeface="Arial MT"/>
              </a:rPr>
              <a:t> </a:t>
            </a:r>
            <a:r>
              <a:rPr sz="2000" dirty="0">
                <a:latin typeface="Arial MT"/>
                <a:cs typeface="Arial MT"/>
              </a:rPr>
              <a:t>worker</a:t>
            </a:r>
            <a:r>
              <a:rPr sz="2000" spc="-45" dirty="0">
                <a:latin typeface="Arial MT"/>
                <a:cs typeface="Arial MT"/>
              </a:rPr>
              <a:t> </a:t>
            </a:r>
            <a:r>
              <a:rPr sz="2000" spc="-10" dirty="0">
                <a:latin typeface="Arial MT"/>
                <a:cs typeface="Arial MT"/>
              </a:rPr>
              <a:t>relationships</a:t>
            </a:r>
            <a:endParaRPr sz="2000">
              <a:latin typeface="Arial MT"/>
              <a:cs typeface="Arial MT"/>
            </a:endParaRPr>
          </a:p>
          <a:p>
            <a:pPr marL="1042669" indent="-123825">
              <a:lnSpc>
                <a:spcPct val="100000"/>
              </a:lnSpc>
              <a:buSzPct val="95000"/>
              <a:buFont typeface="Wingdings"/>
              <a:buChar char=""/>
              <a:tabLst>
                <a:tab pos="1042669" algn="l"/>
              </a:tabLst>
            </a:pPr>
            <a:r>
              <a:rPr sz="2000" dirty="0">
                <a:latin typeface="Arial MT"/>
                <a:cs typeface="Arial MT"/>
              </a:rPr>
              <a:t>Cost</a:t>
            </a:r>
            <a:r>
              <a:rPr sz="2000" spc="-30" dirty="0">
                <a:latin typeface="Arial MT"/>
                <a:cs typeface="Arial MT"/>
              </a:rPr>
              <a:t> </a:t>
            </a:r>
            <a:r>
              <a:rPr sz="2000" dirty="0">
                <a:latin typeface="Arial MT"/>
                <a:cs typeface="Arial MT"/>
              </a:rPr>
              <a:t>of</a:t>
            </a:r>
            <a:r>
              <a:rPr sz="2000" spc="-40" dirty="0">
                <a:latin typeface="Arial MT"/>
                <a:cs typeface="Arial MT"/>
              </a:rPr>
              <a:t> </a:t>
            </a:r>
            <a:r>
              <a:rPr sz="2000" dirty="0">
                <a:latin typeface="Arial MT"/>
                <a:cs typeface="Arial MT"/>
              </a:rPr>
              <a:t>recruitment</a:t>
            </a:r>
            <a:r>
              <a:rPr sz="2000" spc="-55" dirty="0">
                <a:latin typeface="Arial MT"/>
                <a:cs typeface="Arial MT"/>
              </a:rPr>
              <a:t> </a:t>
            </a:r>
            <a:r>
              <a:rPr sz="2000" dirty="0">
                <a:latin typeface="Arial MT"/>
                <a:cs typeface="Arial MT"/>
              </a:rPr>
              <a:t>of</a:t>
            </a:r>
            <a:r>
              <a:rPr sz="2000" spc="-45" dirty="0">
                <a:latin typeface="Arial MT"/>
                <a:cs typeface="Arial MT"/>
              </a:rPr>
              <a:t> </a:t>
            </a:r>
            <a:r>
              <a:rPr sz="2000" spc="-10" dirty="0">
                <a:latin typeface="Arial MT"/>
                <a:cs typeface="Arial MT"/>
              </a:rPr>
              <a:t>replacements</a:t>
            </a:r>
            <a:endParaRPr sz="2000">
              <a:latin typeface="Arial MT"/>
              <a:cs typeface="Arial MT"/>
            </a:endParaRPr>
          </a:p>
          <a:p>
            <a:pPr marL="1042669" indent="-123825">
              <a:lnSpc>
                <a:spcPct val="100000"/>
              </a:lnSpc>
              <a:buSzPct val="95000"/>
              <a:buFont typeface="Wingdings"/>
              <a:buChar char=""/>
              <a:tabLst>
                <a:tab pos="1042669" algn="l"/>
              </a:tabLst>
            </a:pPr>
            <a:r>
              <a:rPr sz="2000" dirty="0">
                <a:latin typeface="Arial MT"/>
                <a:cs typeface="Arial MT"/>
              </a:rPr>
              <a:t>Lost</a:t>
            </a:r>
            <a:r>
              <a:rPr sz="2000" spc="-20" dirty="0">
                <a:latin typeface="Arial MT"/>
                <a:cs typeface="Arial MT"/>
              </a:rPr>
              <a:t> </a:t>
            </a:r>
            <a:r>
              <a:rPr sz="2000" spc="-10" dirty="0">
                <a:latin typeface="Arial MT"/>
                <a:cs typeface="Arial MT"/>
              </a:rPr>
              <a:t>reputation</a:t>
            </a:r>
            <a:endParaRPr sz="2000">
              <a:latin typeface="Arial MT"/>
              <a:cs typeface="Arial MT"/>
            </a:endParaRPr>
          </a:p>
          <a:p>
            <a:pPr marL="927100" marR="5080" indent="-8255">
              <a:lnSpc>
                <a:spcPct val="100000"/>
              </a:lnSpc>
              <a:buSzPct val="95000"/>
              <a:buFont typeface="Wingdings"/>
              <a:buChar char=""/>
              <a:tabLst>
                <a:tab pos="1042669" algn="l"/>
              </a:tabLst>
            </a:pPr>
            <a:r>
              <a:rPr sz="2000" dirty="0">
                <a:latin typeface="Arial MT"/>
                <a:cs typeface="Arial MT"/>
              </a:rPr>
              <a:t>	Damage</a:t>
            </a:r>
            <a:r>
              <a:rPr sz="2000" spc="150" dirty="0">
                <a:latin typeface="Arial MT"/>
                <a:cs typeface="Arial MT"/>
              </a:rPr>
              <a:t> </a:t>
            </a:r>
            <a:r>
              <a:rPr sz="2000" dirty="0">
                <a:latin typeface="Arial MT"/>
                <a:cs typeface="Arial MT"/>
              </a:rPr>
              <a:t>to</a:t>
            </a:r>
            <a:r>
              <a:rPr sz="2000" spc="140" dirty="0">
                <a:latin typeface="Arial MT"/>
                <a:cs typeface="Arial MT"/>
              </a:rPr>
              <a:t> </a:t>
            </a:r>
            <a:r>
              <a:rPr sz="2000" dirty="0">
                <a:latin typeface="Arial MT"/>
                <a:cs typeface="Arial MT"/>
              </a:rPr>
              <a:t>the</a:t>
            </a:r>
            <a:r>
              <a:rPr sz="2000" spc="150" dirty="0">
                <a:latin typeface="Arial MT"/>
                <a:cs typeface="Arial MT"/>
              </a:rPr>
              <a:t> </a:t>
            </a:r>
            <a:r>
              <a:rPr sz="2000" dirty="0">
                <a:latin typeface="Arial MT"/>
                <a:cs typeface="Arial MT"/>
              </a:rPr>
              <a:t>environment</a:t>
            </a:r>
            <a:r>
              <a:rPr sz="2000" spc="130" dirty="0">
                <a:latin typeface="Arial MT"/>
                <a:cs typeface="Arial MT"/>
              </a:rPr>
              <a:t> </a:t>
            </a:r>
            <a:r>
              <a:rPr sz="2000" dirty="0">
                <a:latin typeface="Arial MT"/>
                <a:cs typeface="Arial MT"/>
              </a:rPr>
              <a:t>(e.g.</a:t>
            </a:r>
            <a:r>
              <a:rPr sz="2000" spc="135" dirty="0">
                <a:latin typeface="Arial MT"/>
                <a:cs typeface="Arial MT"/>
              </a:rPr>
              <a:t> </a:t>
            </a:r>
            <a:r>
              <a:rPr sz="2000" dirty="0">
                <a:latin typeface="Arial MT"/>
                <a:cs typeface="Arial MT"/>
              </a:rPr>
              <a:t>from</a:t>
            </a:r>
            <a:r>
              <a:rPr sz="2000" spc="135" dirty="0">
                <a:latin typeface="Arial MT"/>
                <a:cs typeface="Arial MT"/>
              </a:rPr>
              <a:t> </a:t>
            </a:r>
            <a:r>
              <a:rPr sz="2000" spc="-10" dirty="0">
                <a:latin typeface="Arial MT"/>
                <a:cs typeface="Arial MT"/>
              </a:rPr>
              <a:t>chemical incidents</a:t>
            </a:r>
            <a:r>
              <a:rPr sz="1600" spc="-10" dirty="0">
                <a:latin typeface="Calibri"/>
                <a:cs typeface="Calibri"/>
              </a:rPr>
              <a:t>)</a:t>
            </a:r>
            <a:endParaRPr sz="1600">
              <a:latin typeface="Calibri"/>
              <a:cs typeface="Calibri"/>
            </a:endParaRPr>
          </a:p>
        </p:txBody>
      </p:sp>
      <p:sp>
        <p:nvSpPr>
          <p:cNvPr id="7" name="object 7"/>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901421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8000"/>
          </a:xfrm>
          <a:prstGeom prst="rect">
            <a:avLst/>
          </a:prstGeom>
        </p:spPr>
      </p:pic>
      <p:grpSp>
        <p:nvGrpSpPr>
          <p:cNvPr id="3" name="object 3"/>
          <p:cNvGrpSpPr/>
          <p:nvPr/>
        </p:nvGrpSpPr>
        <p:grpSpPr>
          <a:xfrm>
            <a:off x="0" y="0"/>
            <a:ext cx="9144000" cy="6858000"/>
            <a:chOff x="0" y="0"/>
            <a:chExt cx="9144000" cy="6858000"/>
          </a:xfrm>
        </p:grpSpPr>
        <p:pic>
          <p:nvPicPr>
            <p:cNvPr id="4" name="object 4"/>
            <p:cNvPicPr/>
            <p:nvPr/>
          </p:nvPicPr>
          <p:blipFill>
            <a:blip r:embed="rId3" cstate="print"/>
            <a:stretch>
              <a:fillRect/>
            </a:stretch>
          </p:blipFill>
          <p:spPr>
            <a:xfrm>
              <a:off x="0" y="0"/>
              <a:ext cx="9144000" cy="6857999"/>
            </a:xfrm>
            <a:prstGeom prst="rect">
              <a:avLst/>
            </a:prstGeom>
          </p:spPr>
        </p:pic>
        <p:pic>
          <p:nvPicPr>
            <p:cNvPr id="5" name="object 5"/>
            <p:cNvPicPr/>
            <p:nvPr/>
          </p:nvPicPr>
          <p:blipFill>
            <a:blip r:embed="rId4" cstate="print"/>
            <a:stretch>
              <a:fillRect/>
            </a:stretch>
          </p:blipFill>
          <p:spPr>
            <a:xfrm>
              <a:off x="0" y="1600200"/>
              <a:ext cx="9144000" cy="5105400"/>
            </a:xfrm>
            <a:prstGeom prst="rect">
              <a:avLst/>
            </a:prstGeom>
          </p:spPr>
        </p:pic>
      </p:grpSp>
      <p:sp>
        <p:nvSpPr>
          <p:cNvPr id="6" name="object 6"/>
          <p:cNvSpPr txBox="1"/>
          <p:nvPr/>
        </p:nvSpPr>
        <p:spPr>
          <a:xfrm>
            <a:off x="1532889" y="1881886"/>
            <a:ext cx="5042535" cy="3989704"/>
          </a:xfrm>
          <a:prstGeom prst="rect">
            <a:avLst/>
          </a:prstGeom>
        </p:spPr>
        <p:txBody>
          <a:bodyPr vert="horz" wrap="square" lIns="0" tIns="13335" rIns="0" bIns="0" rtlCol="0">
            <a:spAutoFit/>
          </a:bodyPr>
          <a:lstStyle/>
          <a:p>
            <a:pPr marL="469265" marR="156210" indent="-457200">
              <a:lnSpc>
                <a:spcPct val="100000"/>
              </a:lnSpc>
              <a:spcBef>
                <a:spcPts val="105"/>
              </a:spcBef>
            </a:pPr>
            <a:r>
              <a:rPr sz="2000" dirty="0">
                <a:latin typeface="Arial MT"/>
                <a:cs typeface="Arial MT"/>
              </a:rPr>
              <a:t>BENEFITS</a:t>
            </a:r>
            <a:r>
              <a:rPr sz="2000" spc="-35" dirty="0">
                <a:latin typeface="Arial MT"/>
                <a:cs typeface="Arial MT"/>
              </a:rPr>
              <a:t> </a:t>
            </a:r>
            <a:r>
              <a:rPr sz="2000" dirty="0">
                <a:latin typeface="Arial MT"/>
                <a:cs typeface="Arial MT"/>
              </a:rPr>
              <a:t>OF</a:t>
            </a:r>
            <a:r>
              <a:rPr sz="2000" spc="-35" dirty="0">
                <a:latin typeface="Arial MT"/>
                <a:cs typeface="Arial MT"/>
              </a:rPr>
              <a:t> </a:t>
            </a:r>
            <a:r>
              <a:rPr sz="2000" dirty="0">
                <a:latin typeface="Arial MT"/>
                <a:cs typeface="Arial MT"/>
              </a:rPr>
              <a:t>GOOD</a:t>
            </a:r>
            <a:r>
              <a:rPr sz="2000" spc="-65" dirty="0">
                <a:latin typeface="Arial MT"/>
                <a:cs typeface="Arial MT"/>
              </a:rPr>
              <a:t> </a:t>
            </a:r>
            <a:r>
              <a:rPr sz="2000" spc="-20" dirty="0">
                <a:latin typeface="Arial MT"/>
                <a:cs typeface="Arial MT"/>
              </a:rPr>
              <a:t>HEALTH</a:t>
            </a:r>
            <a:r>
              <a:rPr sz="2000" spc="-30" dirty="0">
                <a:latin typeface="Arial MT"/>
                <a:cs typeface="Arial MT"/>
              </a:rPr>
              <a:t> </a:t>
            </a:r>
            <a:r>
              <a:rPr sz="2000" dirty="0">
                <a:latin typeface="Arial MT"/>
                <a:cs typeface="Arial MT"/>
              </a:rPr>
              <a:t>&amp;</a:t>
            </a:r>
            <a:r>
              <a:rPr sz="2000" spc="-40" dirty="0">
                <a:latin typeface="Arial MT"/>
                <a:cs typeface="Arial MT"/>
              </a:rPr>
              <a:t> </a:t>
            </a:r>
            <a:r>
              <a:rPr sz="2000" spc="-10" dirty="0">
                <a:latin typeface="Arial MT"/>
                <a:cs typeface="Arial MT"/>
              </a:rPr>
              <a:t>SAFETY MANAGEMENT</a:t>
            </a:r>
            <a:endParaRPr sz="2000">
              <a:latin typeface="Arial MT"/>
              <a:cs typeface="Arial MT"/>
            </a:endParaRPr>
          </a:p>
          <a:p>
            <a:pPr marL="469265" indent="-456565">
              <a:lnSpc>
                <a:spcPct val="100000"/>
              </a:lnSpc>
              <a:buAutoNum type="arabicPeriod"/>
              <a:tabLst>
                <a:tab pos="469265" algn="l"/>
              </a:tabLst>
            </a:pPr>
            <a:r>
              <a:rPr sz="2000" dirty="0">
                <a:latin typeface="Arial MT"/>
                <a:cs typeface="Arial MT"/>
              </a:rPr>
              <a:t>Increased</a:t>
            </a:r>
            <a:r>
              <a:rPr sz="2000" spc="-65" dirty="0">
                <a:latin typeface="Arial MT"/>
                <a:cs typeface="Arial MT"/>
              </a:rPr>
              <a:t> </a:t>
            </a:r>
            <a:r>
              <a:rPr sz="2000" dirty="0">
                <a:latin typeface="Arial MT"/>
                <a:cs typeface="Arial MT"/>
              </a:rPr>
              <a:t>levels</a:t>
            </a:r>
            <a:r>
              <a:rPr sz="2000" spc="-20" dirty="0">
                <a:latin typeface="Arial MT"/>
                <a:cs typeface="Arial MT"/>
              </a:rPr>
              <a:t> </a:t>
            </a:r>
            <a:r>
              <a:rPr sz="2000" dirty="0">
                <a:latin typeface="Arial MT"/>
                <a:cs typeface="Arial MT"/>
              </a:rPr>
              <a:t>of</a:t>
            </a:r>
            <a:r>
              <a:rPr sz="2000" spc="-40" dirty="0">
                <a:latin typeface="Arial MT"/>
                <a:cs typeface="Arial MT"/>
              </a:rPr>
              <a:t> </a:t>
            </a:r>
            <a:r>
              <a:rPr sz="2000" spc="-10" dirty="0">
                <a:latin typeface="Arial MT"/>
                <a:cs typeface="Arial MT"/>
              </a:rPr>
              <a:t>compliance</a:t>
            </a:r>
            <a:endParaRPr sz="2000">
              <a:latin typeface="Arial MT"/>
              <a:cs typeface="Arial MT"/>
            </a:endParaRPr>
          </a:p>
          <a:p>
            <a:pPr marL="469265" indent="-456565">
              <a:lnSpc>
                <a:spcPct val="100000"/>
              </a:lnSpc>
              <a:buAutoNum type="arabicPeriod"/>
              <a:tabLst>
                <a:tab pos="469265" algn="l"/>
              </a:tabLst>
            </a:pPr>
            <a:r>
              <a:rPr sz="2000" dirty="0">
                <a:latin typeface="Arial MT"/>
                <a:cs typeface="Arial MT"/>
              </a:rPr>
              <a:t>Improved</a:t>
            </a:r>
            <a:r>
              <a:rPr sz="2000" spc="-55" dirty="0">
                <a:latin typeface="Arial MT"/>
                <a:cs typeface="Arial MT"/>
              </a:rPr>
              <a:t> </a:t>
            </a:r>
            <a:r>
              <a:rPr sz="2000" spc="-10" dirty="0">
                <a:latin typeface="Arial MT"/>
                <a:cs typeface="Arial MT"/>
              </a:rPr>
              <a:t>production</a:t>
            </a:r>
            <a:endParaRPr sz="2000">
              <a:latin typeface="Arial MT"/>
              <a:cs typeface="Arial MT"/>
            </a:endParaRPr>
          </a:p>
          <a:p>
            <a:pPr marL="469265" indent="-456565">
              <a:lnSpc>
                <a:spcPct val="100000"/>
              </a:lnSpc>
              <a:buAutoNum type="arabicPeriod"/>
              <a:tabLst>
                <a:tab pos="469265" algn="l"/>
              </a:tabLst>
            </a:pPr>
            <a:r>
              <a:rPr sz="2000" dirty="0">
                <a:latin typeface="Arial MT"/>
                <a:cs typeface="Arial MT"/>
              </a:rPr>
              <a:t>Improved</a:t>
            </a:r>
            <a:r>
              <a:rPr sz="2000" spc="-60" dirty="0">
                <a:latin typeface="Arial MT"/>
                <a:cs typeface="Arial MT"/>
              </a:rPr>
              <a:t> </a:t>
            </a:r>
            <a:r>
              <a:rPr sz="2000" dirty="0">
                <a:latin typeface="Arial MT"/>
                <a:cs typeface="Arial MT"/>
              </a:rPr>
              <a:t>staff</a:t>
            </a:r>
            <a:r>
              <a:rPr sz="2000" spc="-65" dirty="0">
                <a:latin typeface="Arial MT"/>
                <a:cs typeface="Arial MT"/>
              </a:rPr>
              <a:t> </a:t>
            </a:r>
            <a:r>
              <a:rPr sz="2000" spc="-10" dirty="0">
                <a:latin typeface="Arial MT"/>
                <a:cs typeface="Arial MT"/>
              </a:rPr>
              <a:t>morale</a:t>
            </a:r>
            <a:endParaRPr sz="2000">
              <a:latin typeface="Arial MT"/>
              <a:cs typeface="Arial MT"/>
            </a:endParaRPr>
          </a:p>
          <a:p>
            <a:pPr marL="469265" indent="-456565">
              <a:lnSpc>
                <a:spcPct val="100000"/>
              </a:lnSpc>
              <a:buAutoNum type="arabicPeriod"/>
              <a:tabLst>
                <a:tab pos="469265" algn="l"/>
              </a:tabLst>
            </a:pPr>
            <a:r>
              <a:rPr sz="2000" dirty="0">
                <a:latin typeface="Arial MT"/>
                <a:cs typeface="Arial MT"/>
              </a:rPr>
              <a:t>Improved</a:t>
            </a:r>
            <a:r>
              <a:rPr sz="2000" spc="-45" dirty="0">
                <a:latin typeface="Arial MT"/>
                <a:cs typeface="Arial MT"/>
              </a:rPr>
              <a:t> </a:t>
            </a:r>
            <a:r>
              <a:rPr sz="2000" dirty="0">
                <a:latin typeface="Arial MT"/>
                <a:cs typeface="Arial MT"/>
              </a:rPr>
              <a:t>company</a:t>
            </a:r>
            <a:r>
              <a:rPr sz="2000" spc="-55" dirty="0">
                <a:latin typeface="Arial MT"/>
                <a:cs typeface="Arial MT"/>
              </a:rPr>
              <a:t> </a:t>
            </a:r>
            <a:r>
              <a:rPr sz="2000" spc="-10" dirty="0">
                <a:latin typeface="Arial MT"/>
                <a:cs typeface="Arial MT"/>
              </a:rPr>
              <a:t>reputation</a:t>
            </a:r>
            <a:endParaRPr sz="2000">
              <a:latin typeface="Arial MT"/>
              <a:cs typeface="Arial MT"/>
            </a:endParaRPr>
          </a:p>
          <a:p>
            <a:pPr marL="469265" indent="-456565">
              <a:lnSpc>
                <a:spcPct val="100000"/>
              </a:lnSpc>
              <a:buAutoNum type="arabicPeriod"/>
              <a:tabLst>
                <a:tab pos="469265" algn="l"/>
              </a:tabLst>
            </a:pPr>
            <a:r>
              <a:rPr sz="2000" dirty="0">
                <a:latin typeface="Arial MT"/>
                <a:cs typeface="Arial MT"/>
              </a:rPr>
              <a:t>Reduced</a:t>
            </a:r>
            <a:r>
              <a:rPr sz="2000" spc="-30" dirty="0">
                <a:latin typeface="Arial MT"/>
                <a:cs typeface="Arial MT"/>
              </a:rPr>
              <a:t> </a:t>
            </a:r>
            <a:r>
              <a:rPr sz="2000" spc="-10" dirty="0">
                <a:latin typeface="Arial MT"/>
                <a:cs typeface="Arial MT"/>
              </a:rPr>
              <a:t>accidents</a:t>
            </a:r>
            <a:endParaRPr sz="2000">
              <a:latin typeface="Arial MT"/>
              <a:cs typeface="Arial MT"/>
            </a:endParaRPr>
          </a:p>
          <a:p>
            <a:pPr marL="469265" indent="-456565">
              <a:lnSpc>
                <a:spcPct val="100000"/>
              </a:lnSpc>
              <a:spcBef>
                <a:spcPts val="5"/>
              </a:spcBef>
              <a:buAutoNum type="arabicPeriod"/>
              <a:tabLst>
                <a:tab pos="469265" algn="l"/>
              </a:tabLst>
            </a:pPr>
            <a:r>
              <a:rPr sz="2000" dirty="0">
                <a:latin typeface="Arial MT"/>
                <a:cs typeface="Arial MT"/>
              </a:rPr>
              <a:t>Reduced</a:t>
            </a:r>
            <a:r>
              <a:rPr sz="2000" spc="-60" dirty="0">
                <a:latin typeface="Arial MT"/>
                <a:cs typeface="Arial MT"/>
              </a:rPr>
              <a:t> </a:t>
            </a:r>
            <a:r>
              <a:rPr sz="2000" dirty="0">
                <a:latin typeface="Arial MT"/>
                <a:cs typeface="Arial MT"/>
              </a:rPr>
              <a:t>ill</a:t>
            </a:r>
            <a:r>
              <a:rPr sz="2000" spc="-35" dirty="0">
                <a:latin typeface="Arial MT"/>
                <a:cs typeface="Arial MT"/>
              </a:rPr>
              <a:t> </a:t>
            </a:r>
            <a:r>
              <a:rPr sz="2000" spc="-10" dirty="0">
                <a:latin typeface="Arial MT"/>
                <a:cs typeface="Arial MT"/>
              </a:rPr>
              <a:t>health</a:t>
            </a:r>
            <a:endParaRPr sz="2000">
              <a:latin typeface="Arial MT"/>
              <a:cs typeface="Arial MT"/>
            </a:endParaRPr>
          </a:p>
          <a:p>
            <a:pPr marL="469265" indent="-456565">
              <a:lnSpc>
                <a:spcPct val="100000"/>
              </a:lnSpc>
              <a:buAutoNum type="arabicPeriod"/>
              <a:tabLst>
                <a:tab pos="469265" algn="l"/>
              </a:tabLst>
            </a:pPr>
            <a:r>
              <a:rPr sz="2000" dirty="0">
                <a:latin typeface="Arial MT"/>
                <a:cs typeface="Arial MT"/>
              </a:rPr>
              <a:t>Reduced</a:t>
            </a:r>
            <a:r>
              <a:rPr sz="2000" spc="-50" dirty="0">
                <a:latin typeface="Arial MT"/>
                <a:cs typeface="Arial MT"/>
              </a:rPr>
              <a:t> </a:t>
            </a:r>
            <a:r>
              <a:rPr sz="2000" dirty="0">
                <a:latin typeface="Arial MT"/>
                <a:cs typeface="Arial MT"/>
              </a:rPr>
              <a:t>damage</a:t>
            </a:r>
            <a:r>
              <a:rPr sz="2000" spc="-50" dirty="0">
                <a:latin typeface="Arial MT"/>
                <a:cs typeface="Arial MT"/>
              </a:rPr>
              <a:t> </a:t>
            </a:r>
            <a:r>
              <a:rPr sz="2000" dirty="0">
                <a:latin typeface="Arial MT"/>
                <a:cs typeface="Arial MT"/>
              </a:rPr>
              <a:t>to</a:t>
            </a:r>
            <a:r>
              <a:rPr sz="2000" spc="-35" dirty="0">
                <a:latin typeface="Arial MT"/>
                <a:cs typeface="Arial MT"/>
              </a:rPr>
              <a:t> </a:t>
            </a:r>
            <a:r>
              <a:rPr sz="2000" spc="-10" dirty="0">
                <a:latin typeface="Arial MT"/>
                <a:cs typeface="Arial MT"/>
              </a:rPr>
              <a:t>equipment</a:t>
            </a:r>
            <a:endParaRPr sz="2000">
              <a:latin typeface="Arial MT"/>
              <a:cs typeface="Arial MT"/>
            </a:endParaRPr>
          </a:p>
          <a:p>
            <a:pPr marL="469265" indent="-456565">
              <a:lnSpc>
                <a:spcPct val="100000"/>
              </a:lnSpc>
              <a:buAutoNum type="arabicPeriod"/>
              <a:tabLst>
                <a:tab pos="469265" algn="l"/>
              </a:tabLst>
            </a:pPr>
            <a:r>
              <a:rPr sz="2000" dirty="0">
                <a:latin typeface="Arial MT"/>
                <a:cs typeface="Arial MT"/>
              </a:rPr>
              <a:t>Reduced</a:t>
            </a:r>
            <a:r>
              <a:rPr sz="2000" spc="-60" dirty="0">
                <a:latin typeface="Arial MT"/>
                <a:cs typeface="Arial MT"/>
              </a:rPr>
              <a:t> </a:t>
            </a:r>
            <a:r>
              <a:rPr sz="2000" dirty="0">
                <a:latin typeface="Arial MT"/>
                <a:cs typeface="Arial MT"/>
              </a:rPr>
              <a:t>staff</a:t>
            </a:r>
            <a:r>
              <a:rPr sz="2000" spc="-70" dirty="0">
                <a:latin typeface="Arial MT"/>
                <a:cs typeface="Arial MT"/>
              </a:rPr>
              <a:t> </a:t>
            </a:r>
            <a:r>
              <a:rPr sz="2000" spc="-10" dirty="0">
                <a:latin typeface="Arial MT"/>
                <a:cs typeface="Arial MT"/>
              </a:rPr>
              <a:t>complaints</a:t>
            </a:r>
            <a:endParaRPr sz="2000">
              <a:latin typeface="Arial MT"/>
              <a:cs typeface="Arial MT"/>
            </a:endParaRPr>
          </a:p>
          <a:p>
            <a:pPr marL="469265" indent="-456565">
              <a:lnSpc>
                <a:spcPct val="100000"/>
              </a:lnSpc>
              <a:buAutoNum type="arabicPeriod"/>
              <a:tabLst>
                <a:tab pos="469265" algn="l"/>
              </a:tabLst>
            </a:pPr>
            <a:r>
              <a:rPr sz="2000" dirty="0">
                <a:latin typeface="Arial MT"/>
                <a:cs typeface="Arial MT"/>
              </a:rPr>
              <a:t>Reduced</a:t>
            </a:r>
            <a:r>
              <a:rPr sz="2000" spc="-60" dirty="0">
                <a:latin typeface="Arial MT"/>
                <a:cs typeface="Arial MT"/>
              </a:rPr>
              <a:t> </a:t>
            </a:r>
            <a:r>
              <a:rPr sz="2000" dirty="0">
                <a:latin typeface="Arial MT"/>
                <a:cs typeface="Arial MT"/>
              </a:rPr>
              <a:t>staff</a:t>
            </a:r>
            <a:r>
              <a:rPr sz="2000" spc="-70" dirty="0">
                <a:latin typeface="Arial MT"/>
                <a:cs typeface="Arial MT"/>
              </a:rPr>
              <a:t> </a:t>
            </a:r>
            <a:r>
              <a:rPr sz="2000" spc="-10" dirty="0">
                <a:latin typeface="Arial MT"/>
                <a:cs typeface="Arial MT"/>
              </a:rPr>
              <a:t>turnover</a:t>
            </a:r>
            <a:endParaRPr sz="2000">
              <a:latin typeface="Arial MT"/>
              <a:cs typeface="Arial MT"/>
            </a:endParaRPr>
          </a:p>
          <a:p>
            <a:pPr marL="467995" indent="-455295">
              <a:lnSpc>
                <a:spcPct val="100000"/>
              </a:lnSpc>
              <a:buAutoNum type="arabicPeriod"/>
              <a:tabLst>
                <a:tab pos="467995" algn="l"/>
              </a:tabLst>
            </a:pPr>
            <a:r>
              <a:rPr sz="2000" dirty="0">
                <a:latin typeface="Arial MT"/>
                <a:cs typeface="Arial MT"/>
              </a:rPr>
              <a:t>Reduced</a:t>
            </a:r>
            <a:r>
              <a:rPr sz="2000" spc="-50" dirty="0">
                <a:latin typeface="Arial MT"/>
                <a:cs typeface="Arial MT"/>
              </a:rPr>
              <a:t> </a:t>
            </a:r>
            <a:r>
              <a:rPr sz="2000" dirty="0">
                <a:latin typeface="Arial MT"/>
                <a:cs typeface="Arial MT"/>
              </a:rPr>
              <a:t>insurance</a:t>
            </a:r>
            <a:r>
              <a:rPr sz="2000" spc="-50" dirty="0">
                <a:latin typeface="Arial MT"/>
                <a:cs typeface="Arial MT"/>
              </a:rPr>
              <a:t> </a:t>
            </a:r>
            <a:r>
              <a:rPr sz="2000" spc="-10" dirty="0">
                <a:latin typeface="Arial MT"/>
                <a:cs typeface="Arial MT"/>
              </a:rPr>
              <a:t>premiums</a:t>
            </a:r>
            <a:endParaRPr sz="2000">
              <a:latin typeface="Arial MT"/>
              <a:cs typeface="Arial MT"/>
            </a:endParaRPr>
          </a:p>
          <a:p>
            <a:pPr marL="468630" indent="-455930">
              <a:lnSpc>
                <a:spcPct val="100000"/>
              </a:lnSpc>
              <a:buAutoNum type="arabicPeriod"/>
              <a:tabLst>
                <a:tab pos="468630" algn="l"/>
              </a:tabLst>
            </a:pPr>
            <a:r>
              <a:rPr sz="2000" dirty="0">
                <a:latin typeface="Arial MT"/>
                <a:cs typeface="Arial MT"/>
              </a:rPr>
              <a:t>Reduced</a:t>
            </a:r>
            <a:r>
              <a:rPr sz="2000" spc="-40" dirty="0">
                <a:latin typeface="Arial MT"/>
                <a:cs typeface="Arial MT"/>
              </a:rPr>
              <a:t> </a:t>
            </a:r>
            <a:r>
              <a:rPr sz="2000" dirty="0">
                <a:latin typeface="Arial MT"/>
                <a:cs typeface="Arial MT"/>
              </a:rPr>
              <a:t>fines</a:t>
            </a:r>
            <a:r>
              <a:rPr sz="2000" spc="-40" dirty="0">
                <a:latin typeface="Arial MT"/>
                <a:cs typeface="Arial MT"/>
              </a:rPr>
              <a:t> </a:t>
            </a:r>
            <a:r>
              <a:rPr sz="2000" dirty="0">
                <a:latin typeface="Arial MT"/>
                <a:cs typeface="Arial MT"/>
              </a:rPr>
              <a:t>and</a:t>
            </a:r>
            <a:r>
              <a:rPr sz="2000" spc="-30" dirty="0">
                <a:latin typeface="Arial MT"/>
                <a:cs typeface="Arial MT"/>
              </a:rPr>
              <a:t> </a:t>
            </a:r>
            <a:r>
              <a:rPr sz="2000" dirty="0">
                <a:latin typeface="Arial MT"/>
                <a:cs typeface="Arial MT"/>
              </a:rPr>
              <a:t>compensation</a:t>
            </a:r>
            <a:r>
              <a:rPr sz="2000" spc="-60" dirty="0">
                <a:latin typeface="Arial MT"/>
                <a:cs typeface="Arial MT"/>
              </a:rPr>
              <a:t> </a:t>
            </a:r>
            <a:r>
              <a:rPr sz="2000" spc="-10" dirty="0">
                <a:latin typeface="Arial MT"/>
                <a:cs typeface="Arial MT"/>
              </a:rPr>
              <a:t>claims</a:t>
            </a:r>
            <a:endParaRPr sz="200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3013930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595883" y="2275332"/>
              <a:ext cx="647700" cy="563879"/>
            </a:xfrm>
            <a:prstGeom prst="rect">
              <a:avLst/>
            </a:prstGeom>
          </p:spPr>
        </p:pic>
        <p:pic>
          <p:nvPicPr>
            <p:cNvPr id="4" name="object 4"/>
            <p:cNvPicPr/>
            <p:nvPr/>
          </p:nvPicPr>
          <p:blipFill>
            <a:blip r:embed="rId3" cstate="print"/>
            <a:stretch>
              <a:fillRect/>
            </a:stretch>
          </p:blipFill>
          <p:spPr>
            <a:xfrm>
              <a:off x="604088" y="1734057"/>
              <a:ext cx="632332" cy="548893"/>
            </a:xfrm>
            <a:prstGeom prst="rect">
              <a:avLst/>
            </a:prstGeom>
          </p:spPr>
        </p:pic>
        <p:pic>
          <p:nvPicPr>
            <p:cNvPr id="5" name="object 5"/>
            <p:cNvPicPr/>
            <p:nvPr/>
          </p:nvPicPr>
          <p:blipFill>
            <a:blip r:embed="rId4" cstate="print"/>
            <a:stretch>
              <a:fillRect/>
            </a:stretch>
          </p:blipFill>
          <p:spPr>
            <a:xfrm>
              <a:off x="1284732" y="2382011"/>
              <a:ext cx="251459" cy="173736"/>
            </a:xfrm>
            <a:prstGeom prst="rect">
              <a:avLst/>
            </a:prstGeom>
          </p:spPr>
        </p:pic>
        <p:pic>
          <p:nvPicPr>
            <p:cNvPr id="6" name="object 6"/>
            <p:cNvPicPr/>
            <p:nvPr/>
          </p:nvPicPr>
          <p:blipFill>
            <a:blip r:embed="rId5" cstate="print"/>
            <a:stretch>
              <a:fillRect/>
            </a:stretch>
          </p:blipFill>
          <p:spPr>
            <a:xfrm>
              <a:off x="1292097" y="2017369"/>
              <a:ext cx="236156" cy="158394"/>
            </a:xfrm>
            <a:prstGeom prst="rect">
              <a:avLst/>
            </a:prstGeom>
          </p:spPr>
        </p:pic>
        <p:pic>
          <p:nvPicPr>
            <p:cNvPr id="7" name="object 7"/>
            <p:cNvPicPr/>
            <p:nvPr/>
          </p:nvPicPr>
          <p:blipFill>
            <a:blip r:embed="rId6" cstate="print"/>
            <a:stretch>
              <a:fillRect/>
            </a:stretch>
          </p:blipFill>
          <p:spPr>
            <a:xfrm>
              <a:off x="1850135" y="2275332"/>
              <a:ext cx="5077968" cy="591312"/>
            </a:xfrm>
            <a:prstGeom prst="rect">
              <a:avLst/>
            </a:prstGeom>
          </p:spPr>
        </p:pic>
        <p:pic>
          <p:nvPicPr>
            <p:cNvPr id="8" name="object 8"/>
            <p:cNvPicPr/>
            <p:nvPr/>
          </p:nvPicPr>
          <p:blipFill>
            <a:blip r:embed="rId7" cstate="print"/>
            <a:stretch>
              <a:fillRect/>
            </a:stretch>
          </p:blipFill>
          <p:spPr>
            <a:xfrm>
              <a:off x="1858391" y="1706245"/>
              <a:ext cx="5062474" cy="599185"/>
            </a:xfrm>
            <a:prstGeom prst="rect">
              <a:avLst/>
            </a:prstGeom>
          </p:spPr>
        </p:pic>
        <p:pic>
          <p:nvPicPr>
            <p:cNvPr id="9" name="object 9"/>
            <p:cNvPicPr/>
            <p:nvPr/>
          </p:nvPicPr>
          <p:blipFill>
            <a:blip r:embed="rId2" cstate="print"/>
            <a:stretch>
              <a:fillRect/>
            </a:stretch>
          </p:blipFill>
          <p:spPr>
            <a:xfrm>
              <a:off x="595883" y="3281171"/>
              <a:ext cx="647700" cy="563879"/>
            </a:xfrm>
            <a:prstGeom prst="rect">
              <a:avLst/>
            </a:prstGeom>
          </p:spPr>
        </p:pic>
        <p:pic>
          <p:nvPicPr>
            <p:cNvPr id="10" name="object 10"/>
            <p:cNvPicPr/>
            <p:nvPr/>
          </p:nvPicPr>
          <p:blipFill>
            <a:blip r:embed="rId8" cstate="print"/>
            <a:stretch>
              <a:fillRect/>
            </a:stretch>
          </p:blipFill>
          <p:spPr>
            <a:xfrm>
              <a:off x="604088" y="2739898"/>
              <a:ext cx="632332" cy="548893"/>
            </a:xfrm>
            <a:prstGeom prst="rect">
              <a:avLst/>
            </a:prstGeom>
          </p:spPr>
        </p:pic>
        <p:pic>
          <p:nvPicPr>
            <p:cNvPr id="11" name="object 11"/>
            <p:cNvPicPr/>
            <p:nvPr/>
          </p:nvPicPr>
          <p:blipFill>
            <a:blip r:embed="rId4" cstate="print"/>
            <a:stretch>
              <a:fillRect/>
            </a:stretch>
          </p:blipFill>
          <p:spPr>
            <a:xfrm>
              <a:off x="1284732" y="3387852"/>
              <a:ext cx="251459" cy="173736"/>
            </a:xfrm>
            <a:prstGeom prst="rect">
              <a:avLst/>
            </a:prstGeom>
          </p:spPr>
        </p:pic>
        <p:pic>
          <p:nvPicPr>
            <p:cNvPr id="12" name="object 12"/>
            <p:cNvPicPr/>
            <p:nvPr/>
          </p:nvPicPr>
          <p:blipFill>
            <a:blip r:embed="rId5" cstate="print"/>
            <a:stretch>
              <a:fillRect/>
            </a:stretch>
          </p:blipFill>
          <p:spPr>
            <a:xfrm>
              <a:off x="1292097" y="3023209"/>
              <a:ext cx="236156" cy="158394"/>
            </a:xfrm>
            <a:prstGeom prst="rect">
              <a:avLst/>
            </a:prstGeom>
          </p:spPr>
        </p:pic>
        <p:pic>
          <p:nvPicPr>
            <p:cNvPr id="13" name="object 13"/>
            <p:cNvPicPr/>
            <p:nvPr/>
          </p:nvPicPr>
          <p:blipFill>
            <a:blip r:embed="rId9" cstate="print"/>
            <a:stretch>
              <a:fillRect/>
            </a:stretch>
          </p:blipFill>
          <p:spPr>
            <a:xfrm>
              <a:off x="1850135" y="3281171"/>
              <a:ext cx="6128004" cy="582167"/>
            </a:xfrm>
            <a:prstGeom prst="rect">
              <a:avLst/>
            </a:prstGeom>
          </p:spPr>
        </p:pic>
        <p:pic>
          <p:nvPicPr>
            <p:cNvPr id="14" name="object 14"/>
            <p:cNvPicPr/>
            <p:nvPr/>
          </p:nvPicPr>
          <p:blipFill>
            <a:blip r:embed="rId10" cstate="print"/>
            <a:stretch>
              <a:fillRect/>
            </a:stretch>
          </p:blipFill>
          <p:spPr>
            <a:xfrm>
              <a:off x="1858391" y="2722372"/>
              <a:ext cx="6112636" cy="583183"/>
            </a:xfrm>
            <a:prstGeom prst="rect">
              <a:avLst/>
            </a:prstGeom>
          </p:spPr>
        </p:pic>
        <p:pic>
          <p:nvPicPr>
            <p:cNvPr id="15" name="object 15"/>
            <p:cNvPicPr/>
            <p:nvPr/>
          </p:nvPicPr>
          <p:blipFill>
            <a:blip r:embed="rId11" cstate="print"/>
            <a:stretch>
              <a:fillRect/>
            </a:stretch>
          </p:blipFill>
          <p:spPr>
            <a:xfrm>
              <a:off x="598931" y="4287011"/>
              <a:ext cx="562356" cy="563880"/>
            </a:xfrm>
            <a:prstGeom prst="rect">
              <a:avLst/>
            </a:prstGeom>
          </p:spPr>
        </p:pic>
        <p:pic>
          <p:nvPicPr>
            <p:cNvPr id="16" name="object 16"/>
            <p:cNvPicPr/>
            <p:nvPr/>
          </p:nvPicPr>
          <p:blipFill>
            <a:blip r:embed="rId12" cstate="print"/>
            <a:stretch>
              <a:fillRect/>
            </a:stretch>
          </p:blipFill>
          <p:spPr>
            <a:xfrm>
              <a:off x="606945" y="3745738"/>
              <a:ext cx="547204" cy="548894"/>
            </a:xfrm>
            <a:prstGeom prst="rect">
              <a:avLst/>
            </a:prstGeom>
          </p:spPr>
        </p:pic>
        <p:pic>
          <p:nvPicPr>
            <p:cNvPr id="17" name="object 17"/>
            <p:cNvPicPr/>
            <p:nvPr/>
          </p:nvPicPr>
          <p:blipFill>
            <a:blip r:embed="rId4" cstate="print"/>
            <a:stretch>
              <a:fillRect/>
            </a:stretch>
          </p:blipFill>
          <p:spPr>
            <a:xfrm>
              <a:off x="1231391" y="4393691"/>
              <a:ext cx="251459" cy="173736"/>
            </a:xfrm>
            <a:prstGeom prst="rect">
              <a:avLst/>
            </a:prstGeom>
          </p:spPr>
        </p:pic>
        <p:pic>
          <p:nvPicPr>
            <p:cNvPr id="18" name="object 18"/>
            <p:cNvPicPr/>
            <p:nvPr/>
          </p:nvPicPr>
          <p:blipFill>
            <a:blip r:embed="rId5" cstate="print"/>
            <a:stretch>
              <a:fillRect/>
            </a:stretch>
          </p:blipFill>
          <p:spPr>
            <a:xfrm>
              <a:off x="1238821" y="4029049"/>
              <a:ext cx="236156" cy="158394"/>
            </a:xfrm>
            <a:prstGeom prst="rect">
              <a:avLst/>
            </a:prstGeom>
          </p:spPr>
        </p:pic>
        <p:pic>
          <p:nvPicPr>
            <p:cNvPr id="19" name="object 19"/>
            <p:cNvPicPr/>
            <p:nvPr/>
          </p:nvPicPr>
          <p:blipFill>
            <a:blip r:embed="rId13" cstate="print"/>
            <a:stretch>
              <a:fillRect/>
            </a:stretch>
          </p:blipFill>
          <p:spPr>
            <a:xfrm>
              <a:off x="1798320" y="4287011"/>
              <a:ext cx="5800344" cy="582168"/>
            </a:xfrm>
            <a:prstGeom prst="rect">
              <a:avLst/>
            </a:prstGeom>
          </p:spPr>
        </p:pic>
        <p:pic>
          <p:nvPicPr>
            <p:cNvPr id="20" name="object 20"/>
            <p:cNvPicPr/>
            <p:nvPr/>
          </p:nvPicPr>
          <p:blipFill>
            <a:blip r:embed="rId14" cstate="print"/>
            <a:stretch>
              <a:fillRect/>
            </a:stretch>
          </p:blipFill>
          <p:spPr>
            <a:xfrm>
              <a:off x="1806320" y="3728211"/>
              <a:ext cx="5784977" cy="762507"/>
            </a:xfrm>
            <a:prstGeom prst="rect">
              <a:avLst/>
            </a:prstGeom>
          </p:spPr>
        </p:pic>
        <p:pic>
          <p:nvPicPr>
            <p:cNvPr id="21" name="object 21"/>
            <p:cNvPicPr/>
            <p:nvPr/>
          </p:nvPicPr>
          <p:blipFill>
            <a:blip r:embed="rId15" cstate="print"/>
            <a:stretch>
              <a:fillRect/>
            </a:stretch>
          </p:blipFill>
          <p:spPr>
            <a:xfrm>
              <a:off x="4972811" y="6298691"/>
              <a:ext cx="2554224" cy="166115"/>
            </a:xfrm>
            <a:prstGeom prst="rect">
              <a:avLst/>
            </a:prstGeom>
          </p:spPr>
        </p:pic>
        <p:pic>
          <p:nvPicPr>
            <p:cNvPr id="22" name="object 22"/>
            <p:cNvPicPr/>
            <p:nvPr/>
          </p:nvPicPr>
          <p:blipFill>
            <a:blip r:embed="rId16" cstate="print"/>
            <a:stretch>
              <a:fillRect/>
            </a:stretch>
          </p:blipFill>
          <p:spPr>
            <a:xfrm>
              <a:off x="4980432" y="6156172"/>
              <a:ext cx="2538475" cy="153797"/>
            </a:xfrm>
            <a:prstGeom prst="rect">
              <a:avLst/>
            </a:prstGeom>
          </p:spPr>
        </p:pic>
      </p:grpSp>
      <p:sp>
        <p:nvSpPr>
          <p:cNvPr id="23" name="object 23"/>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1332663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519683" y="2884932"/>
              <a:ext cx="1930907" cy="563879"/>
            </a:xfrm>
            <a:prstGeom prst="rect">
              <a:avLst/>
            </a:prstGeom>
          </p:spPr>
        </p:pic>
        <p:pic>
          <p:nvPicPr>
            <p:cNvPr id="4" name="object 4"/>
            <p:cNvPicPr/>
            <p:nvPr/>
          </p:nvPicPr>
          <p:blipFill>
            <a:blip r:embed="rId3" cstate="print"/>
            <a:stretch>
              <a:fillRect/>
            </a:stretch>
          </p:blipFill>
          <p:spPr>
            <a:xfrm>
              <a:off x="527888" y="2343657"/>
              <a:ext cx="1915591" cy="548893"/>
            </a:xfrm>
            <a:prstGeom prst="rect">
              <a:avLst/>
            </a:prstGeom>
          </p:spPr>
        </p:pic>
        <p:pic>
          <p:nvPicPr>
            <p:cNvPr id="5" name="object 5"/>
            <p:cNvPicPr/>
            <p:nvPr/>
          </p:nvPicPr>
          <p:blipFill>
            <a:blip r:embed="rId4" cstate="print"/>
            <a:stretch>
              <a:fillRect/>
            </a:stretch>
          </p:blipFill>
          <p:spPr>
            <a:xfrm>
              <a:off x="502919" y="2953511"/>
              <a:ext cx="2417064" cy="39624"/>
            </a:xfrm>
            <a:prstGeom prst="rect">
              <a:avLst/>
            </a:prstGeom>
          </p:spPr>
        </p:pic>
        <p:pic>
          <p:nvPicPr>
            <p:cNvPr id="6" name="object 6"/>
            <p:cNvPicPr/>
            <p:nvPr/>
          </p:nvPicPr>
          <p:blipFill>
            <a:blip r:embed="rId5" cstate="print"/>
            <a:stretch>
              <a:fillRect/>
            </a:stretch>
          </p:blipFill>
          <p:spPr>
            <a:xfrm>
              <a:off x="2513076" y="2884932"/>
              <a:ext cx="391668" cy="487679"/>
            </a:xfrm>
            <a:prstGeom prst="rect">
              <a:avLst/>
            </a:prstGeom>
          </p:spPr>
        </p:pic>
        <p:pic>
          <p:nvPicPr>
            <p:cNvPr id="7" name="object 7"/>
            <p:cNvPicPr/>
            <p:nvPr/>
          </p:nvPicPr>
          <p:blipFill>
            <a:blip r:embed="rId6" cstate="print"/>
            <a:stretch>
              <a:fillRect/>
            </a:stretch>
          </p:blipFill>
          <p:spPr>
            <a:xfrm>
              <a:off x="2519933" y="2420747"/>
              <a:ext cx="377063" cy="490219"/>
            </a:xfrm>
            <a:prstGeom prst="rect">
              <a:avLst/>
            </a:prstGeom>
          </p:spPr>
        </p:pic>
        <p:pic>
          <p:nvPicPr>
            <p:cNvPr id="8" name="object 8"/>
            <p:cNvPicPr/>
            <p:nvPr/>
          </p:nvPicPr>
          <p:blipFill>
            <a:blip r:embed="rId7" cstate="print"/>
            <a:stretch>
              <a:fillRect/>
            </a:stretch>
          </p:blipFill>
          <p:spPr>
            <a:xfrm>
              <a:off x="3733800" y="228600"/>
              <a:ext cx="4495800" cy="6350000"/>
            </a:xfrm>
            <a:prstGeom prst="rect">
              <a:avLst/>
            </a:prstGeom>
          </p:spPr>
        </p:pic>
      </p:grpSp>
      <p:sp>
        <p:nvSpPr>
          <p:cNvPr id="9" name="object 9"/>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2338607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552397"/>
            <a:ext cx="5069840" cy="1489710"/>
          </a:xfrm>
          <a:prstGeom prst="rect">
            <a:avLst/>
          </a:prstGeom>
        </p:spPr>
        <p:txBody>
          <a:bodyPr vert="horz" wrap="square" lIns="0" tIns="12700" rIns="0" bIns="0" rtlCol="0">
            <a:spAutoFit/>
          </a:bodyPr>
          <a:lstStyle/>
          <a:p>
            <a:pPr marL="12700" marR="5080">
              <a:lnSpc>
                <a:spcPct val="100000"/>
              </a:lnSpc>
              <a:spcBef>
                <a:spcPts val="100"/>
              </a:spcBef>
            </a:pPr>
            <a:r>
              <a:rPr b="0" u="none" spc="130" dirty="0">
                <a:latin typeface="Cambria"/>
                <a:cs typeface="Cambria"/>
              </a:rPr>
              <a:t>PERSONAL</a:t>
            </a:r>
            <a:r>
              <a:rPr b="0" u="none" spc="240" dirty="0">
                <a:latin typeface="Cambria"/>
                <a:cs typeface="Cambria"/>
              </a:rPr>
              <a:t> </a:t>
            </a:r>
            <a:r>
              <a:rPr b="0" u="none" spc="140" dirty="0">
                <a:latin typeface="Cambria"/>
                <a:cs typeface="Cambria"/>
              </a:rPr>
              <a:t>PROTECTIVE </a:t>
            </a:r>
            <a:r>
              <a:rPr b="0" u="none" spc="120" dirty="0">
                <a:latin typeface="Cambria"/>
                <a:cs typeface="Cambria"/>
              </a:rPr>
              <a:t>EQUIPMENT</a:t>
            </a:r>
            <a:r>
              <a:rPr b="0" u="none" spc="254" dirty="0">
                <a:latin typeface="Cambria"/>
                <a:cs typeface="Cambria"/>
              </a:rPr>
              <a:t> </a:t>
            </a:r>
            <a:r>
              <a:rPr b="0" u="none" spc="195" dirty="0">
                <a:latin typeface="Cambria"/>
                <a:cs typeface="Cambria"/>
              </a:rPr>
              <a:t>A</a:t>
            </a:r>
            <a:r>
              <a:rPr b="0" u="none" spc="245" dirty="0">
                <a:latin typeface="Cambria"/>
                <a:cs typeface="Cambria"/>
              </a:rPr>
              <a:t> </a:t>
            </a:r>
            <a:r>
              <a:rPr b="0" u="none" spc="135" dirty="0">
                <a:latin typeface="Cambria"/>
                <a:cs typeface="Cambria"/>
              </a:rPr>
              <a:t>VARIETY</a:t>
            </a:r>
            <a:r>
              <a:rPr b="0" u="none" spc="245" dirty="0">
                <a:latin typeface="Cambria"/>
                <a:cs typeface="Cambria"/>
              </a:rPr>
              <a:t> </a:t>
            </a:r>
            <a:r>
              <a:rPr b="0" u="none" spc="160" dirty="0">
                <a:latin typeface="Cambria"/>
                <a:cs typeface="Cambria"/>
              </a:rPr>
              <a:t>OF </a:t>
            </a:r>
            <a:r>
              <a:rPr b="0" u="none" spc="185" dirty="0">
                <a:latin typeface="Cambria"/>
                <a:cs typeface="Cambria"/>
              </a:rPr>
              <a:t>DEVICE,TO</a:t>
            </a:r>
            <a:r>
              <a:rPr b="0" u="none" spc="225" dirty="0">
                <a:latin typeface="Cambria"/>
                <a:cs typeface="Cambria"/>
              </a:rPr>
              <a:t> </a:t>
            </a:r>
            <a:r>
              <a:rPr b="0" u="none" spc="170" dirty="0">
                <a:latin typeface="Cambria"/>
                <a:cs typeface="Cambria"/>
              </a:rPr>
              <a:t>PROTECT</a:t>
            </a:r>
            <a:r>
              <a:rPr b="0" u="none" spc="250" dirty="0">
                <a:latin typeface="Cambria"/>
                <a:cs typeface="Cambria"/>
              </a:rPr>
              <a:t> </a:t>
            </a:r>
            <a:r>
              <a:rPr b="0" u="none" spc="75" dirty="0">
                <a:latin typeface="Cambria"/>
                <a:cs typeface="Cambria"/>
              </a:rPr>
              <a:t>EMPLOYEES </a:t>
            </a:r>
            <a:r>
              <a:rPr b="0" u="none" spc="155" dirty="0">
                <a:latin typeface="Cambria"/>
                <a:cs typeface="Cambria"/>
              </a:rPr>
              <a:t>FROM</a:t>
            </a:r>
            <a:r>
              <a:rPr b="0" u="none" spc="245" dirty="0">
                <a:latin typeface="Cambria"/>
                <a:cs typeface="Cambria"/>
              </a:rPr>
              <a:t> </a:t>
            </a:r>
            <a:r>
              <a:rPr b="0" u="none" spc="170" dirty="0">
                <a:latin typeface="Cambria"/>
                <a:cs typeface="Cambria"/>
              </a:rPr>
              <a:t>INJURY.</a:t>
            </a:r>
          </a:p>
        </p:txBody>
      </p:sp>
      <p:grpSp>
        <p:nvGrpSpPr>
          <p:cNvPr id="3" name="object 3"/>
          <p:cNvGrpSpPr/>
          <p:nvPr/>
        </p:nvGrpSpPr>
        <p:grpSpPr>
          <a:xfrm>
            <a:off x="277736" y="175132"/>
            <a:ext cx="8409305" cy="6120765"/>
            <a:chOff x="277736" y="175132"/>
            <a:chExt cx="8409305" cy="6120765"/>
          </a:xfrm>
        </p:grpSpPr>
        <p:pic>
          <p:nvPicPr>
            <p:cNvPr id="4" name="object 4"/>
            <p:cNvPicPr/>
            <p:nvPr/>
          </p:nvPicPr>
          <p:blipFill>
            <a:blip r:embed="rId2" cstate="print"/>
            <a:stretch>
              <a:fillRect/>
            </a:stretch>
          </p:blipFill>
          <p:spPr>
            <a:xfrm>
              <a:off x="277736" y="518160"/>
              <a:ext cx="7013460" cy="361188"/>
            </a:xfrm>
            <a:prstGeom prst="rect">
              <a:avLst/>
            </a:prstGeom>
          </p:spPr>
        </p:pic>
        <p:pic>
          <p:nvPicPr>
            <p:cNvPr id="5" name="object 5"/>
            <p:cNvPicPr/>
            <p:nvPr/>
          </p:nvPicPr>
          <p:blipFill>
            <a:blip r:embed="rId3" cstate="print"/>
            <a:stretch>
              <a:fillRect/>
            </a:stretch>
          </p:blipFill>
          <p:spPr>
            <a:xfrm>
              <a:off x="292849" y="175132"/>
              <a:ext cx="6965454" cy="362712"/>
            </a:xfrm>
            <a:prstGeom prst="rect">
              <a:avLst/>
            </a:prstGeom>
          </p:spPr>
        </p:pic>
        <p:pic>
          <p:nvPicPr>
            <p:cNvPr id="6" name="object 6"/>
            <p:cNvPicPr/>
            <p:nvPr/>
          </p:nvPicPr>
          <p:blipFill>
            <a:blip r:embed="rId4" cstate="print"/>
            <a:stretch>
              <a:fillRect/>
            </a:stretch>
          </p:blipFill>
          <p:spPr>
            <a:xfrm>
              <a:off x="288035" y="1127760"/>
              <a:ext cx="3514344" cy="355091"/>
            </a:xfrm>
            <a:prstGeom prst="rect">
              <a:avLst/>
            </a:prstGeom>
          </p:spPr>
        </p:pic>
        <p:pic>
          <p:nvPicPr>
            <p:cNvPr id="7" name="object 7"/>
            <p:cNvPicPr/>
            <p:nvPr/>
          </p:nvPicPr>
          <p:blipFill>
            <a:blip r:embed="rId5" cstate="print"/>
            <a:stretch>
              <a:fillRect/>
            </a:stretch>
          </p:blipFill>
          <p:spPr>
            <a:xfrm>
              <a:off x="277736" y="790956"/>
              <a:ext cx="3526548" cy="461645"/>
            </a:xfrm>
            <a:prstGeom prst="rect">
              <a:avLst/>
            </a:prstGeom>
          </p:spPr>
        </p:pic>
        <p:pic>
          <p:nvPicPr>
            <p:cNvPr id="8" name="object 8"/>
            <p:cNvPicPr/>
            <p:nvPr/>
          </p:nvPicPr>
          <p:blipFill>
            <a:blip r:embed="rId6" cstate="print"/>
            <a:stretch>
              <a:fillRect/>
            </a:stretch>
          </p:blipFill>
          <p:spPr>
            <a:xfrm>
              <a:off x="3657600" y="3200400"/>
              <a:ext cx="5029200" cy="3095244"/>
            </a:xfrm>
            <a:prstGeom prst="rect">
              <a:avLst/>
            </a:prstGeom>
          </p:spPr>
        </p:pic>
      </p:grpSp>
      <p:sp>
        <p:nvSpPr>
          <p:cNvPr id="9" name="object 9"/>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2789633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1819782"/>
            <a:ext cx="8378825" cy="2299970"/>
          </a:xfrm>
          <a:prstGeom prst="rect">
            <a:avLst/>
          </a:prstGeom>
        </p:spPr>
        <p:txBody>
          <a:bodyPr vert="horz" wrap="square" lIns="0" tIns="12700" rIns="0" bIns="0" rtlCol="0">
            <a:spAutoFit/>
          </a:bodyPr>
          <a:lstStyle/>
          <a:p>
            <a:pPr marL="12700" marR="5080">
              <a:lnSpc>
                <a:spcPct val="130400"/>
              </a:lnSpc>
              <a:spcBef>
                <a:spcPts val="100"/>
              </a:spcBef>
            </a:pPr>
            <a:r>
              <a:rPr sz="2400" dirty="0">
                <a:latin typeface="Arial MT"/>
                <a:cs typeface="Arial MT"/>
              </a:rPr>
              <a:t>SAFETY</a:t>
            </a:r>
            <a:r>
              <a:rPr sz="2400" spc="-60" dirty="0">
                <a:latin typeface="Arial MT"/>
                <a:cs typeface="Arial MT"/>
              </a:rPr>
              <a:t> </a:t>
            </a:r>
            <a:r>
              <a:rPr sz="2400" dirty="0">
                <a:latin typeface="Arial MT"/>
                <a:cs typeface="Arial MT"/>
              </a:rPr>
              <a:t>CAN</a:t>
            </a:r>
            <a:r>
              <a:rPr sz="2400" spc="-10" dirty="0">
                <a:latin typeface="Arial MT"/>
                <a:cs typeface="Arial MT"/>
              </a:rPr>
              <a:t> </a:t>
            </a:r>
            <a:r>
              <a:rPr sz="2400" dirty="0">
                <a:latin typeface="Arial MT"/>
                <a:cs typeface="Arial MT"/>
              </a:rPr>
              <a:t>BE</a:t>
            </a:r>
            <a:r>
              <a:rPr sz="2400" spc="-30" dirty="0">
                <a:latin typeface="Arial MT"/>
                <a:cs typeface="Arial MT"/>
              </a:rPr>
              <a:t> </a:t>
            </a:r>
            <a:r>
              <a:rPr sz="2400" spc="-10" dirty="0">
                <a:latin typeface="Arial MT"/>
                <a:cs typeface="Arial MT"/>
              </a:rPr>
              <a:t>DEFINED</a:t>
            </a:r>
            <a:r>
              <a:rPr sz="2400" spc="-140" dirty="0">
                <a:latin typeface="Arial MT"/>
                <a:cs typeface="Arial MT"/>
              </a:rPr>
              <a:t> </a:t>
            </a:r>
            <a:r>
              <a:rPr sz="2400" dirty="0">
                <a:latin typeface="Arial MT"/>
                <a:cs typeface="Arial MT"/>
              </a:rPr>
              <a:t>AS</a:t>
            </a:r>
            <a:r>
              <a:rPr sz="2400" spc="-30" dirty="0">
                <a:latin typeface="Arial MT"/>
                <a:cs typeface="Arial MT"/>
              </a:rPr>
              <a:t> </a:t>
            </a:r>
            <a:r>
              <a:rPr sz="2400" dirty="0">
                <a:latin typeface="Arial MT"/>
                <a:cs typeface="Arial MT"/>
              </a:rPr>
              <a:t>FREEDOM</a:t>
            </a:r>
            <a:r>
              <a:rPr sz="2400" spc="-15" dirty="0">
                <a:latin typeface="Arial MT"/>
                <a:cs typeface="Arial MT"/>
              </a:rPr>
              <a:t> </a:t>
            </a:r>
            <a:r>
              <a:rPr sz="2400" dirty="0">
                <a:latin typeface="Arial MT"/>
                <a:cs typeface="Arial MT"/>
              </a:rPr>
              <a:t>FROM</a:t>
            </a:r>
            <a:r>
              <a:rPr sz="2400" spc="-15" dirty="0">
                <a:latin typeface="Arial MT"/>
                <a:cs typeface="Arial MT"/>
              </a:rPr>
              <a:t> </a:t>
            </a:r>
            <a:r>
              <a:rPr sz="2400" spc="-10" dirty="0">
                <a:latin typeface="Arial MT"/>
                <a:cs typeface="Arial MT"/>
              </a:rPr>
              <a:t>DANGER/ </a:t>
            </a:r>
            <a:r>
              <a:rPr sz="2400" dirty="0">
                <a:latin typeface="Arial MT"/>
                <a:cs typeface="Arial MT"/>
              </a:rPr>
              <a:t>FREEDOM</a:t>
            </a:r>
            <a:r>
              <a:rPr sz="2400" spc="-70" dirty="0">
                <a:latin typeface="Arial MT"/>
                <a:cs typeface="Arial MT"/>
              </a:rPr>
              <a:t> </a:t>
            </a:r>
            <a:r>
              <a:rPr sz="2400" dirty="0">
                <a:latin typeface="Arial MT"/>
                <a:cs typeface="Arial MT"/>
              </a:rPr>
              <a:t>FROM</a:t>
            </a:r>
            <a:r>
              <a:rPr sz="2400" spc="-70" dirty="0">
                <a:latin typeface="Arial MT"/>
                <a:cs typeface="Arial MT"/>
              </a:rPr>
              <a:t> </a:t>
            </a:r>
            <a:r>
              <a:rPr sz="2400" spc="-10" dirty="0">
                <a:latin typeface="Arial MT"/>
                <a:cs typeface="Arial MT"/>
              </a:rPr>
              <a:t>INJURY</a:t>
            </a:r>
            <a:endParaRPr sz="2400">
              <a:latin typeface="Arial MT"/>
              <a:cs typeface="Arial MT"/>
            </a:endParaRPr>
          </a:p>
          <a:p>
            <a:pPr marL="12700">
              <a:lnSpc>
                <a:spcPct val="100000"/>
              </a:lnSpc>
              <a:spcBef>
                <a:spcPts val="875"/>
              </a:spcBef>
            </a:pPr>
            <a:r>
              <a:rPr sz="2400" dirty="0">
                <a:latin typeface="Arial MT"/>
                <a:cs typeface="Arial MT"/>
              </a:rPr>
              <a:t>THE</a:t>
            </a:r>
            <a:r>
              <a:rPr sz="2400" spc="-170" dirty="0">
                <a:latin typeface="Arial MT"/>
                <a:cs typeface="Arial MT"/>
              </a:rPr>
              <a:t> </a:t>
            </a:r>
            <a:r>
              <a:rPr sz="2400" spc="-10" dirty="0">
                <a:latin typeface="Arial MT"/>
                <a:cs typeface="Arial MT"/>
              </a:rPr>
              <a:t>TASK</a:t>
            </a:r>
            <a:r>
              <a:rPr sz="2400" spc="-75" dirty="0">
                <a:latin typeface="Arial MT"/>
                <a:cs typeface="Arial MT"/>
              </a:rPr>
              <a:t> </a:t>
            </a:r>
            <a:r>
              <a:rPr sz="2400" dirty="0">
                <a:latin typeface="Arial MT"/>
                <a:cs typeface="Arial MT"/>
              </a:rPr>
              <a:t>COMPLETED</a:t>
            </a:r>
            <a:r>
              <a:rPr sz="2400" spc="-60" dirty="0">
                <a:latin typeface="Arial MT"/>
                <a:cs typeface="Arial MT"/>
              </a:rPr>
              <a:t> </a:t>
            </a:r>
            <a:r>
              <a:rPr sz="2400" spc="-10" dirty="0">
                <a:latin typeface="Arial MT"/>
                <a:cs typeface="Arial MT"/>
              </a:rPr>
              <a:t>WITHOUT</a:t>
            </a:r>
            <a:r>
              <a:rPr sz="2400" spc="-190" dirty="0">
                <a:latin typeface="Arial MT"/>
                <a:cs typeface="Arial MT"/>
              </a:rPr>
              <a:t> </a:t>
            </a:r>
            <a:r>
              <a:rPr sz="2400" spc="-20" dirty="0">
                <a:latin typeface="Arial MT"/>
                <a:cs typeface="Arial MT"/>
              </a:rPr>
              <a:t>ANY</a:t>
            </a:r>
            <a:r>
              <a:rPr sz="2400" spc="-170" dirty="0">
                <a:latin typeface="Arial MT"/>
                <a:cs typeface="Arial MT"/>
              </a:rPr>
              <a:t> </a:t>
            </a:r>
            <a:r>
              <a:rPr sz="2400" spc="-10" dirty="0">
                <a:latin typeface="Arial MT"/>
                <a:cs typeface="Arial MT"/>
              </a:rPr>
              <a:t>ACCIDENT</a:t>
            </a:r>
            <a:endParaRPr sz="2400">
              <a:latin typeface="Arial MT"/>
              <a:cs typeface="Arial MT"/>
            </a:endParaRPr>
          </a:p>
          <a:p>
            <a:pPr marL="12700" marR="555625">
              <a:lnSpc>
                <a:spcPct val="100000"/>
              </a:lnSpc>
              <a:spcBef>
                <a:spcPts val="880"/>
              </a:spcBef>
            </a:pPr>
            <a:r>
              <a:rPr sz="2400" dirty="0">
                <a:latin typeface="Arial MT"/>
                <a:cs typeface="Arial MT"/>
              </a:rPr>
              <a:t>(Safety'</a:t>
            </a:r>
            <a:r>
              <a:rPr sz="2400" spc="-60"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absence</a:t>
            </a:r>
            <a:r>
              <a:rPr sz="2400" spc="-45" dirty="0">
                <a:latin typeface="Arial MT"/>
                <a:cs typeface="Arial MT"/>
              </a:rPr>
              <a:t> </a:t>
            </a:r>
            <a:r>
              <a:rPr sz="2400" dirty="0">
                <a:latin typeface="Arial MT"/>
                <a:cs typeface="Arial MT"/>
              </a:rPr>
              <a:t>of</a:t>
            </a:r>
            <a:r>
              <a:rPr sz="2400" spc="-75" dirty="0">
                <a:latin typeface="Arial MT"/>
                <a:cs typeface="Arial MT"/>
              </a:rPr>
              <a:t> </a:t>
            </a:r>
            <a:r>
              <a:rPr sz="2400" dirty="0">
                <a:latin typeface="Arial MT"/>
                <a:cs typeface="Arial MT"/>
              </a:rPr>
              <a:t>danger</a:t>
            </a:r>
            <a:r>
              <a:rPr sz="2400" spc="-3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physical</a:t>
            </a:r>
            <a:r>
              <a:rPr sz="2400" spc="-35" dirty="0">
                <a:latin typeface="Arial MT"/>
                <a:cs typeface="Arial MT"/>
              </a:rPr>
              <a:t> </a:t>
            </a:r>
            <a:r>
              <a:rPr sz="2400" dirty="0">
                <a:latin typeface="Arial MT"/>
                <a:cs typeface="Arial MT"/>
              </a:rPr>
              <a:t>harm</a:t>
            </a:r>
            <a:r>
              <a:rPr sz="2400" spc="-60" dirty="0">
                <a:latin typeface="Arial MT"/>
                <a:cs typeface="Arial MT"/>
              </a:rPr>
              <a:t> </a:t>
            </a:r>
            <a:r>
              <a:rPr sz="2400" dirty="0">
                <a:latin typeface="Arial MT"/>
                <a:cs typeface="Arial MT"/>
              </a:rPr>
              <a:t>or</a:t>
            </a:r>
            <a:r>
              <a:rPr sz="2400" spc="-55" dirty="0">
                <a:latin typeface="Arial MT"/>
                <a:cs typeface="Arial MT"/>
              </a:rPr>
              <a:t> </a:t>
            </a:r>
            <a:r>
              <a:rPr sz="2400" spc="-10" dirty="0">
                <a:latin typeface="Arial MT"/>
                <a:cs typeface="Arial MT"/>
              </a:rPr>
              <a:t>freedom </a:t>
            </a:r>
            <a:r>
              <a:rPr sz="2400" dirty="0">
                <a:latin typeface="Arial MT"/>
                <a:cs typeface="Arial MT"/>
              </a:rPr>
              <a:t>from</a:t>
            </a:r>
            <a:r>
              <a:rPr sz="2400" spc="-60" dirty="0">
                <a:latin typeface="Arial MT"/>
                <a:cs typeface="Arial MT"/>
              </a:rPr>
              <a:t> </a:t>
            </a:r>
            <a:r>
              <a:rPr sz="2400" spc="-10" dirty="0">
                <a:latin typeface="Arial MT"/>
                <a:cs typeface="Arial MT"/>
              </a:rPr>
              <a:t>unacceptable</a:t>
            </a:r>
            <a:r>
              <a:rPr sz="2400" spc="-5" dirty="0">
                <a:latin typeface="Arial MT"/>
                <a:cs typeface="Arial MT"/>
              </a:rPr>
              <a:t> </a:t>
            </a:r>
            <a:r>
              <a:rPr sz="2400" dirty="0">
                <a:latin typeface="Arial MT"/>
                <a:cs typeface="Arial MT"/>
              </a:rPr>
              <a:t>risk</a:t>
            </a:r>
            <a:r>
              <a:rPr sz="2400" spc="-40" dirty="0">
                <a:latin typeface="Arial MT"/>
                <a:cs typeface="Arial MT"/>
              </a:rPr>
              <a:t> </a:t>
            </a:r>
            <a:r>
              <a:rPr sz="2400" dirty="0">
                <a:latin typeface="Arial MT"/>
                <a:cs typeface="Arial MT"/>
              </a:rPr>
              <a:t>of</a:t>
            </a:r>
            <a:r>
              <a:rPr sz="2400" spc="-30" dirty="0">
                <a:latin typeface="Arial MT"/>
                <a:cs typeface="Arial MT"/>
              </a:rPr>
              <a:t> </a:t>
            </a:r>
            <a:r>
              <a:rPr sz="2400" spc="-10" dirty="0">
                <a:latin typeface="Arial MT"/>
                <a:cs typeface="Arial MT"/>
              </a:rPr>
              <a:t>harm.)</a:t>
            </a:r>
            <a:endParaRPr sz="2400">
              <a:latin typeface="Arial MT"/>
              <a:cs typeface="Arial MT"/>
            </a:endParaRPr>
          </a:p>
        </p:txBody>
      </p:sp>
      <p:grpSp>
        <p:nvGrpSpPr>
          <p:cNvPr id="3" name="object 3"/>
          <p:cNvGrpSpPr/>
          <p:nvPr/>
        </p:nvGrpSpPr>
        <p:grpSpPr>
          <a:xfrm>
            <a:off x="560069" y="1008252"/>
            <a:ext cx="2006600" cy="744855"/>
            <a:chOff x="560069" y="1008252"/>
            <a:chExt cx="2006600" cy="744855"/>
          </a:xfrm>
        </p:grpSpPr>
        <p:pic>
          <p:nvPicPr>
            <p:cNvPr id="4" name="object 4"/>
            <p:cNvPicPr/>
            <p:nvPr/>
          </p:nvPicPr>
          <p:blipFill>
            <a:blip r:embed="rId2" cstate="print"/>
            <a:stretch>
              <a:fillRect/>
            </a:stretch>
          </p:blipFill>
          <p:spPr>
            <a:xfrm>
              <a:off x="573023" y="1371600"/>
              <a:ext cx="1993392" cy="381000"/>
            </a:xfrm>
            <a:prstGeom prst="rect">
              <a:avLst/>
            </a:prstGeom>
          </p:spPr>
        </p:pic>
        <p:pic>
          <p:nvPicPr>
            <p:cNvPr id="5" name="object 5"/>
            <p:cNvPicPr/>
            <p:nvPr/>
          </p:nvPicPr>
          <p:blipFill>
            <a:blip r:embed="rId3" cstate="print"/>
            <a:stretch>
              <a:fillRect/>
            </a:stretch>
          </p:blipFill>
          <p:spPr>
            <a:xfrm>
              <a:off x="578408" y="1008252"/>
              <a:ext cx="1981784" cy="375920"/>
            </a:xfrm>
            <a:prstGeom prst="rect">
              <a:avLst/>
            </a:prstGeom>
          </p:spPr>
        </p:pic>
        <p:pic>
          <p:nvPicPr>
            <p:cNvPr id="6" name="object 6"/>
            <p:cNvPicPr/>
            <p:nvPr/>
          </p:nvPicPr>
          <p:blipFill>
            <a:blip r:embed="rId4" cstate="print"/>
            <a:stretch>
              <a:fillRect/>
            </a:stretch>
          </p:blipFill>
          <p:spPr>
            <a:xfrm>
              <a:off x="560069" y="1431036"/>
              <a:ext cx="1999488" cy="53339"/>
            </a:xfrm>
            <a:prstGeom prst="rect">
              <a:avLst/>
            </a:prstGeom>
          </p:spPr>
        </p:pic>
      </p:grpSp>
      <p:sp>
        <p:nvSpPr>
          <p:cNvPr id="7" name="object 7"/>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1506115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984665"/>
            <a:ext cx="7051675" cy="979169"/>
          </a:xfrm>
          <a:prstGeom prst="rect">
            <a:avLst/>
          </a:prstGeom>
        </p:spPr>
        <p:txBody>
          <a:bodyPr vert="horz" wrap="square" lIns="0" tIns="123189" rIns="0" bIns="0" rtlCol="0">
            <a:spAutoFit/>
          </a:bodyPr>
          <a:lstStyle/>
          <a:p>
            <a:pPr marL="461645" indent="-448945">
              <a:lnSpc>
                <a:spcPct val="100000"/>
              </a:lnSpc>
              <a:spcBef>
                <a:spcPts val="969"/>
              </a:spcBef>
              <a:buClr>
                <a:srgbClr val="393939"/>
              </a:buClr>
              <a:buSzPct val="129166"/>
              <a:buFont typeface="Wingdings"/>
              <a:buChar char=""/>
              <a:tabLst>
                <a:tab pos="461645" algn="l"/>
              </a:tabLst>
            </a:pPr>
            <a:r>
              <a:rPr sz="2400" b="1" spc="145" dirty="0">
                <a:latin typeface="Cambria"/>
                <a:cs typeface="Cambria"/>
              </a:rPr>
              <a:t>RESPIRATORY</a:t>
            </a:r>
            <a:r>
              <a:rPr sz="2400" b="1" spc="300" dirty="0">
                <a:latin typeface="Cambria"/>
                <a:cs typeface="Cambria"/>
              </a:rPr>
              <a:t> </a:t>
            </a:r>
            <a:r>
              <a:rPr sz="2400" b="1" spc="170" dirty="0">
                <a:latin typeface="Cambria"/>
                <a:cs typeface="Cambria"/>
              </a:rPr>
              <a:t>PROTECTIVE</a:t>
            </a:r>
            <a:r>
              <a:rPr sz="2400" b="1" spc="330" dirty="0">
                <a:latin typeface="Cambria"/>
                <a:cs typeface="Cambria"/>
              </a:rPr>
              <a:t> </a:t>
            </a:r>
            <a:r>
              <a:rPr sz="2400" b="1" spc="135" dirty="0">
                <a:latin typeface="Cambria"/>
                <a:cs typeface="Cambria"/>
              </a:rPr>
              <a:t>EQUIPMENTS</a:t>
            </a:r>
            <a:endParaRPr sz="2400">
              <a:latin typeface="Cambria"/>
              <a:cs typeface="Cambria"/>
            </a:endParaRPr>
          </a:p>
          <a:p>
            <a:pPr marL="12700">
              <a:lnSpc>
                <a:spcPct val="100000"/>
              </a:lnSpc>
              <a:spcBef>
                <a:spcPts val="875"/>
              </a:spcBef>
            </a:pPr>
            <a:r>
              <a:rPr sz="2400" spc="120" dirty="0">
                <a:latin typeface="Cambria"/>
                <a:cs typeface="Cambria"/>
              </a:rPr>
              <a:t>Eg;</a:t>
            </a:r>
            <a:r>
              <a:rPr sz="2400" spc="240" dirty="0">
                <a:latin typeface="Cambria"/>
                <a:cs typeface="Cambria"/>
              </a:rPr>
              <a:t> </a:t>
            </a:r>
            <a:r>
              <a:rPr sz="2400" spc="185" dirty="0">
                <a:latin typeface="Cambria"/>
                <a:cs typeface="Cambria"/>
              </a:rPr>
              <a:t>SCBA,</a:t>
            </a:r>
            <a:r>
              <a:rPr sz="2400" spc="250" dirty="0">
                <a:latin typeface="Cambria"/>
                <a:cs typeface="Cambria"/>
              </a:rPr>
              <a:t> </a:t>
            </a:r>
            <a:r>
              <a:rPr sz="2400" spc="125" dirty="0">
                <a:latin typeface="Cambria"/>
                <a:cs typeface="Cambria"/>
              </a:rPr>
              <a:t>AIR</a:t>
            </a:r>
            <a:r>
              <a:rPr sz="2400" spc="254" dirty="0">
                <a:latin typeface="Cambria"/>
                <a:cs typeface="Cambria"/>
              </a:rPr>
              <a:t> </a:t>
            </a:r>
            <a:r>
              <a:rPr sz="2400" spc="125" dirty="0">
                <a:latin typeface="Cambria"/>
                <a:cs typeface="Cambria"/>
              </a:rPr>
              <a:t>RESPIRATORS</a:t>
            </a:r>
            <a:r>
              <a:rPr sz="2400" spc="254" dirty="0">
                <a:latin typeface="Cambria"/>
                <a:cs typeface="Cambria"/>
              </a:rPr>
              <a:t> </a:t>
            </a:r>
            <a:r>
              <a:rPr sz="2400" spc="195" dirty="0">
                <a:latin typeface="Cambria"/>
                <a:cs typeface="Cambria"/>
              </a:rPr>
              <a:t>ETC..</a:t>
            </a:r>
            <a:endParaRPr sz="2400">
              <a:latin typeface="Cambria"/>
              <a:cs typeface="Cambria"/>
            </a:endParaRPr>
          </a:p>
        </p:txBody>
      </p:sp>
      <p:sp>
        <p:nvSpPr>
          <p:cNvPr id="3" name="object 3"/>
          <p:cNvSpPr txBox="1"/>
          <p:nvPr/>
        </p:nvSpPr>
        <p:spPr>
          <a:xfrm>
            <a:off x="231140" y="3847372"/>
            <a:ext cx="7980680" cy="1345565"/>
          </a:xfrm>
          <a:prstGeom prst="rect">
            <a:avLst/>
          </a:prstGeom>
        </p:spPr>
        <p:txBody>
          <a:bodyPr vert="horz" wrap="square" lIns="0" tIns="123189" rIns="0" bIns="0" rtlCol="0">
            <a:spAutoFit/>
          </a:bodyPr>
          <a:lstStyle/>
          <a:p>
            <a:pPr marL="461645" indent="-448945">
              <a:lnSpc>
                <a:spcPct val="100000"/>
              </a:lnSpc>
              <a:spcBef>
                <a:spcPts val="969"/>
              </a:spcBef>
              <a:buClr>
                <a:srgbClr val="393939"/>
              </a:buClr>
              <a:buSzPct val="129166"/>
              <a:buFont typeface="Wingdings"/>
              <a:buChar char=""/>
              <a:tabLst>
                <a:tab pos="461645" algn="l"/>
              </a:tabLst>
            </a:pPr>
            <a:r>
              <a:rPr sz="2400" b="1" spc="185" dirty="0">
                <a:latin typeface="Cambria"/>
                <a:cs typeface="Cambria"/>
              </a:rPr>
              <a:t>NON-</a:t>
            </a:r>
            <a:r>
              <a:rPr sz="2400" b="1" spc="285" dirty="0">
                <a:latin typeface="Cambria"/>
                <a:cs typeface="Cambria"/>
              </a:rPr>
              <a:t> </a:t>
            </a:r>
            <a:r>
              <a:rPr sz="2400" b="1" spc="145" dirty="0">
                <a:latin typeface="Cambria"/>
                <a:cs typeface="Cambria"/>
              </a:rPr>
              <a:t>RESPIRATORY</a:t>
            </a:r>
            <a:r>
              <a:rPr sz="2400" b="1" spc="300" dirty="0">
                <a:latin typeface="Cambria"/>
                <a:cs typeface="Cambria"/>
              </a:rPr>
              <a:t> </a:t>
            </a:r>
            <a:r>
              <a:rPr sz="2400" b="1" spc="170" dirty="0">
                <a:latin typeface="Cambria"/>
                <a:cs typeface="Cambria"/>
              </a:rPr>
              <a:t>PROTECTIVE</a:t>
            </a:r>
            <a:r>
              <a:rPr sz="2400" b="1" spc="295" dirty="0">
                <a:latin typeface="Cambria"/>
                <a:cs typeface="Cambria"/>
              </a:rPr>
              <a:t> </a:t>
            </a:r>
            <a:r>
              <a:rPr sz="2400" b="1" spc="135" dirty="0">
                <a:latin typeface="Cambria"/>
                <a:cs typeface="Cambria"/>
              </a:rPr>
              <a:t>EQUIPMENTS</a:t>
            </a:r>
            <a:endParaRPr sz="2400">
              <a:latin typeface="Cambria"/>
              <a:cs typeface="Cambria"/>
            </a:endParaRPr>
          </a:p>
          <a:p>
            <a:pPr marL="12700">
              <a:lnSpc>
                <a:spcPct val="100000"/>
              </a:lnSpc>
              <a:spcBef>
                <a:spcPts val="875"/>
              </a:spcBef>
            </a:pPr>
            <a:r>
              <a:rPr sz="2400" spc="120" dirty="0">
                <a:latin typeface="Cambria"/>
                <a:cs typeface="Cambria"/>
              </a:rPr>
              <a:t>Eg;</a:t>
            </a:r>
            <a:r>
              <a:rPr sz="2400" spc="245" dirty="0">
                <a:latin typeface="Cambria"/>
                <a:cs typeface="Cambria"/>
              </a:rPr>
              <a:t> </a:t>
            </a:r>
            <a:r>
              <a:rPr sz="2400" spc="204" dirty="0">
                <a:latin typeface="Cambria"/>
                <a:cs typeface="Cambria"/>
              </a:rPr>
              <a:t>HARD</a:t>
            </a:r>
            <a:r>
              <a:rPr sz="2400" spc="254" dirty="0">
                <a:latin typeface="Cambria"/>
                <a:cs typeface="Cambria"/>
              </a:rPr>
              <a:t> </a:t>
            </a:r>
            <a:r>
              <a:rPr sz="2400" spc="220" dirty="0">
                <a:latin typeface="Cambria"/>
                <a:cs typeface="Cambria"/>
              </a:rPr>
              <a:t>HAT,</a:t>
            </a:r>
            <a:r>
              <a:rPr sz="2400" spc="245" dirty="0">
                <a:latin typeface="Cambria"/>
                <a:cs typeface="Cambria"/>
              </a:rPr>
              <a:t> </a:t>
            </a:r>
            <a:r>
              <a:rPr sz="2400" spc="185" dirty="0">
                <a:latin typeface="Cambria"/>
                <a:cs typeface="Cambria"/>
              </a:rPr>
              <a:t>GLOVES,</a:t>
            </a:r>
            <a:r>
              <a:rPr sz="2400" spc="250" dirty="0">
                <a:latin typeface="Cambria"/>
                <a:cs typeface="Cambria"/>
              </a:rPr>
              <a:t> </a:t>
            </a:r>
            <a:r>
              <a:rPr sz="2400" spc="215" dirty="0">
                <a:latin typeface="Cambria"/>
                <a:cs typeface="Cambria"/>
              </a:rPr>
              <a:t>GOGGLES,</a:t>
            </a:r>
            <a:r>
              <a:rPr sz="2400" spc="245" dirty="0">
                <a:latin typeface="Cambria"/>
                <a:cs typeface="Cambria"/>
              </a:rPr>
              <a:t> </a:t>
            </a:r>
            <a:r>
              <a:rPr sz="2400" spc="130" dirty="0">
                <a:latin typeface="Cambria"/>
                <a:cs typeface="Cambria"/>
              </a:rPr>
              <a:t>SAFETY</a:t>
            </a:r>
            <a:r>
              <a:rPr sz="2400" spc="229" dirty="0">
                <a:latin typeface="Cambria"/>
                <a:cs typeface="Cambria"/>
              </a:rPr>
              <a:t> </a:t>
            </a:r>
            <a:r>
              <a:rPr sz="2400" spc="150" dirty="0">
                <a:latin typeface="Cambria"/>
                <a:cs typeface="Cambria"/>
              </a:rPr>
              <a:t>SHOES</a:t>
            </a:r>
            <a:endParaRPr sz="2400">
              <a:latin typeface="Cambria"/>
              <a:cs typeface="Cambria"/>
            </a:endParaRPr>
          </a:p>
          <a:p>
            <a:pPr marL="12700">
              <a:lnSpc>
                <a:spcPct val="100000"/>
              </a:lnSpc>
              <a:spcBef>
                <a:spcPts val="5"/>
              </a:spcBef>
            </a:pPr>
            <a:r>
              <a:rPr sz="2400" spc="195" dirty="0">
                <a:latin typeface="Cambria"/>
                <a:cs typeface="Cambria"/>
              </a:rPr>
              <a:t>ETC..</a:t>
            </a:r>
            <a:endParaRPr sz="2400">
              <a:latin typeface="Cambria"/>
              <a:cs typeface="Cambria"/>
            </a:endParaRPr>
          </a:p>
        </p:txBody>
      </p:sp>
      <p:grpSp>
        <p:nvGrpSpPr>
          <p:cNvPr id="4" name="object 4"/>
          <p:cNvGrpSpPr/>
          <p:nvPr/>
        </p:nvGrpSpPr>
        <p:grpSpPr>
          <a:xfrm>
            <a:off x="579119" y="403733"/>
            <a:ext cx="8423275" cy="6289675"/>
            <a:chOff x="579119" y="403733"/>
            <a:chExt cx="8423275" cy="6289675"/>
          </a:xfrm>
        </p:grpSpPr>
        <p:pic>
          <p:nvPicPr>
            <p:cNvPr id="5" name="object 5"/>
            <p:cNvPicPr/>
            <p:nvPr/>
          </p:nvPicPr>
          <p:blipFill>
            <a:blip r:embed="rId2" cstate="print"/>
            <a:stretch>
              <a:fillRect/>
            </a:stretch>
          </p:blipFill>
          <p:spPr>
            <a:xfrm>
              <a:off x="580643" y="746760"/>
              <a:ext cx="4472939" cy="361188"/>
            </a:xfrm>
            <a:prstGeom prst="rect">
              <a:avLst/>
            </a:prstGeom>
          </p:spPr>
        </p:pic>
        <p:pic>
          <p:nvPicPr>
            <p:cNvPr id="6" name="object 6"/>
            <p:cNvPicPr/>
            <p:nvPr/>
          </p:nvPicPr>
          <p:blipFill>
            <a:blip r:embed="rId3" cstate="print"/>
            <a:stretch>
              <a:fillRect/>
            </a:stretch>
          </p:blipFill>
          <p:spPr>
            <a:xfrm>
              <a:off x="586803" y="403733"/>
              <a:ext cx="4460430" cy="362712"/>
            </a:xfrm>
            <a:prstGeom prst="rect">
              <a:avLst/>
            </a:prstGeom>
          </p:spPr>
        </p:pic>
        <p:pic>
          <p:nvPicPr>
            <p:cNvPr id="7" name="object 7"/>
            <p:cNvPicPr/>
            <p:nvPr/>
          </p:nvPicPr>
          <p:blipFill>
            <a:blip r:embed="rId4" cstate="print"/>
            <a:stretch>
              <a:fillRect/>
            </a:stretch>
          </p:blipFill>
          <p:spPr>
            <a:xfrm>
              <a:off x="579119" y="790956"/>
              <a:ext cx="4485132" cy="25908"/>
            </a:xfrm>
            <a:prstGeom prst="rect">
              <a:avLst/>
            </a:prstGeom>
          </p:spPr>
        </p:pic>
        <p:pic>
          <p:nvPicPr>
            <p:cNvPr id="8" name="object 8"/>
            <p:cNvPicPr/>
            <p:nvPr/>
          </p:nvPicPr>
          <p:blipFill>
            <a:blip r:embed="rId5" cstate="print"/>
            <a:stretch>
              <a:fillRect/>
            </a:stretch>
          </p:blipFill>
          <p:spPr>
            <a:xfrm>
              <a:off x="7021067" y="1676400"/>
              <a:ext cx="1981200" cy="2031492"/>
            </a:xfrm>
            <a:prstGeom prst="rect">
              <a:avLst/>
            </a:prstGeom>
          </p:spPr>
        </p:pic>
        <p:pic>
          <p:nvPicPr>
            <p:cNvPr id="9" name="object 9"/>
            <p:cNvPicPr/>
            <p:nvPr/>
          </p:nvPicPr>
          <p:blipFill>
            <a:blip r:embed="rId6" cstate="print"/>
            <a:stretch>
              <a:fillRect/>
            </a:stretch>
          </p:blipFill>
          <p:spPr>
            <a:xfrm>
              <a:off x="5382767" y="2057400"/>
              <a:ext cx="1638299" cy="1795272"/>
            </a:xfrm>
            <a:prstGeom prst="rect">
              <a:avLst/>
            </a:prstGeom>
          </p:spPr>
        </p:pic>
        <p:pic>
          <p:nvPicPr>
            <p:cNvPr id="10" name="object 10"/>
            <p:cNvPicPr/>
            <p:nvPr/>
          </p:nvPicPr>
          <p:blipFill>
            <a:blip r:embed="rId7" cstate="print"/>
            <a:stretch>
              <a:fillRect/>
            </a:stretch>
          </p:blipFill>
          <p:spPr>
            <a:xfrm>
              <a:off x="2791968" y="2157984"/>
              <a:ext cx="2590800" cy="1595627"/>
            </a:xfrm>
            <a:prstGeom prst="rect">
              <a:avLst/>
            </a:prstGeom>
          </p:spPr>
        </p:pic>
        <p:pic>
          <p:nvPicPr>
            <p:cNvPr id="11" name="object 11"/>
            <p:cNvPicPr/>
            <p:nvPr/>
          </p:nvPicPr>
          <p:blipFill>
            <a:blip r:embed="rId8" cstate="print"/>
            <a:stretch>
              <a:fillRect/>
            </a:stretch>
          </p:blipFill>
          <p:spPr>
            <a:xfrm>
              <a:off x="1118615" y="2116836"/>
              <a:ext cx="1677924" cy="1677924"/>
            </a:xfrm>
            <a:prstGeom prst="rect">
              <a:avLst/>
            </a:prstGeom>
          </p:spPr>
        </p:pic>
        <p:pic>
          <p:nvPicPr>
            <p:cNvPr id="12" name="object 12"/>
            <p:cNvPicPr/>
            <p:nvPr/>
          </p:nvPicPr>
          <p:blipFill>
            <a:blip r:embed="rId9" cstate="print"/>
            <a:stretch>
              <a:fillRect/>
            </a:stretch>
          </p:blipFill>
          <p:spPr>
            <a:xfrm>
              <a:off x="6975348" y="4946904"/>
              <a:ext cx="2026920" cy="1684020"/>
            </a:xfrm>
            <a:prstGeom prst="rect">
              <a:avLst/>
            </a:prstGeom>
          </p:spPr>
        </p:pic>
        <p:pic>
          <p:nvPicPr>
            <p:cNvPr id="13" name="object 13"/>
            <p:cNvPicPr/>
            <p:nvPr/>
          </p:nvPicPr>
          <p:blipFill>
            <a:blip r:embed="rId10" cstate="print"/>
            <a:stretch>
              <a:fillRect/>
            </a:stretch>
          </p:blipFill>
          <p:spPr>
            <a:xfrm>
              <a:off x="5096255" y="5017008"/>
              <a:ext cx="1676400" cy="1676400"/>
            </a:xfrm>
            <a:prstGeom prst="rect">
              <a:avLst/>
            </a:prstGeom>
          </p:spPr>
        </p:pic>
        <p:pic>
          <p:nvPicPr>
            <p:cNvPr id="14" name="object 14"/>
            <p:cNvPicPr/>
            <p:nvPr/>
          </p:nvPicPr>
          <p:blipFill>
            <a:blip r:embed="rId11" cstate="print"/>
            <a:stretch>
              <a:fillRect/>
            </a:stretch>
          </p:blipFill>
          <p:spPr>
            <a:xfrm>
              <a:off x="3183636" y="4988052"/>
              <a:ext cx="1807464" cy="1601724"/>
            </a:xfrm>
            <a:prstGeom prst="rect">
              <a:avLst/>
            </a:prstGeom>
          </p:spPr>
        </p:pic>
        <p:pic>
          <p:nvPicPr>
            <p:cNvPr id="15" name="object 15"/>
            <p:cNvPicPr/>
            <p:nvPr/>
          </p:nvPicPr>
          <p:blipFill>
            <a:blip r:embed="rId12" cstate="print"/>
            <a:stretch>
              <a:fillRect/>
            </a:stretch>
          </p:blipFill>
          <p:spPr>
            <a:xfrm>
              <a:off x="1179575" y="5067299"/>
              <a:ext cx="1824227" cy="1537716"/>
            </a:xfrm>
            <a:prstGeom prst="rect">
              <a:avLst/>
            </a:prstGeom>
          </p:spPr>
        </p:pic>
      </p:grpSp>
      <p:sp>
        <p:nvSpPr>
          <p:cNvPr id="16" name="object 16"/>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376645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71488" rIns="0" bIns="0" rtlCol="0">
            <a:spAutoFit/>
          </a:bodyPr>
          <a:lstStyle/>
          <a:p>
            <a:pPr marL="393700">
              <a:lnSpc>
                <a:spcPct val="100000"/>
              </a:lnSpc>
              <a:spcBef>
                <a:spcPts val="95"/>
              </a:spcBef>
            </a:pPr>
            <a:r>
              <a:rPr sz="2200" u="none" spc="175" dirty="0"/>
              <a:t>HEAD</a:t>
            </a:r>
            <a:r>
              <a:rPr sz="2200" u="none" spc="265" dirty="0"/>
              <a:t> </a:t>
            </a:r>
            <a:r>
              <a:rPr sz="2200" u="none" spc="120" dirty="0"/>
              <a:t>INJURIES</a:t>
            </a:r>
            <a:endParaRPr sz="2200"/>
          </a:p>
        </p:txBody>
      </p:sp>
      <p:grpSp>
        <p:nvGrpSpPr>
          <p:cNvPr id="3" name="object 3"/>
          <p:cNvGrpSpPr/>
          <p:nvPr/>
        </p:nvGrpSpPr>
        <p:grpSpPr>
          <a:xfrm>
            <a:off x="381000" y="486155"/>
            <a:ext cx="8534400" cy="5149850"/>
            <a:chOff x="381000" y="486155"/>
            <a:chExt cx="8534400" cy="5149850"/>
          </a:xfrm>
        </p:grpSpPr>
        <p:pic>
          <p:nvPicPr>
            <p:cNvPr id="4" name="object 4"/>
            <p:cNvPicPr/>
            <p:nvPr/>
          </p:nvPicPr>
          <p:blipFill>
            <a:blip r:embed="rId2" cstate="print"/>
            <a:stretch>
              <a:fillRect/>
            </a:stretch>
          </p:blipFill>
          <p:spPr>
            <a:xfrm>
              <a:off x="435864" y="822959"/>
              <a:ext cx="5612892" cy="355091"/>
            </a:xfrm>
            <a:prstGeom prst="rect">
              <a:avLst/>
            </a:prstGeom>
          </p:spPr>
        </p:pic>
        <p:pic>
          <p:nvPicPr>
            <p:cNvPr id="5" name="object 5"/>
            <p:cNvPicPr/>
            <p:nvPr/>
          </p:nvPicPr>
          <p:blipFill>
            <a:blip r:embed="rId3" cstate="print"/>
            <a:stretch>
              <a:fillRect/>
            </a:stretch>
          </p:blipFill>
          <p:spPr>
            <a:xfrm>
              <a:off x="442328" y="486155"/>
              <a:ext cx="5600839" cy="353060"/>
            </a:xfrm>
            <a:prstGeom prst="rect">
              <a:avLst/>
            </a:prstGeom>
          </p:spPr>
        </p:pic>
        <p:pic>
          <p:nvPicPr>
            <p:cNvPr id="6" name="object 6"/>
            <p:cNvPicPr/>
            <p:nvPr/>
          </p:nvPicPr>
          <p:blipFill>
            <a:blip r:embed="rId4" cstate="print"/>
            <a:stretch>
              <a:fillRect/>
            </a:stretch>
          </p:blipFill>
          <p:spPr>
            <a:xfrm>
              <a:off x="426719" y="867155"/>
              <a:ext cx="5622035" cy="25908"/>
            </a:xfrm>
            <a:prstGeom prst="rect">
              <a:avLst/>
            </a:prstGeom>
          </p:spPr>
        </p:pic>
        <p:pic>
          <p:nvPicPr>
            <p:cNvPr id="7" name="object 7"/>
            <p:cNvPicPr/>
            <p:nvPr/>
          </p:nvPicPr>
          <p:blipFill>
            <a:blip r:embed="rId5" cstate="print"/>
            <a:stretch>
              <a:fillRect/>
            </a:stretch>
          </p:blipFill>
          <p:spPr>
            <a:xfrm>
              <a:off x="4876800" y="2438400"/>
              <a:ext cx="4038600" cy="2895600"/>
            </a:xfrm>
            <a:prstGeom prst="rect">
              <a:avLst/>
            </a:prstGeom>
          </p:spPr>
        </p:pic>
        <p:pic>
          <p:nvPicPr>
            <p:cNvPr id="8" name="object 8"/>
            <p:cNvPicPr/>
            <p:nvPr/>
          </p:nvPicPr>
          <p:blipFill>
            <a:blip r:embed="rId6" cstate="print"/>
            <a:stretch>
              <a:fillRect/>
            </a:stretch>
          </p:blipFill>
          <p:spPr>
            <a:xfrm>
              <a:off x="381000" y="1603247"/>
              <a:ext cx="4114800" cy="4032504"/>
            </a:xfrm>
            <a:prstGeom prst="rect">
              <a:avLst/>
            </a:prstGeom>
          </p:spPr>
        </p:pic>
      </p:grpSp>
      <p:sp>
        <p:nvSpPr>
          <p:cNvPr id="9" name="object 9"/>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45351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2086483"/>
            <a:ext cx="3705860" cy="2317750"/>
          </a:xfrm>
          <a:prstGeom prst="rect">
            <a:avLst/>
          </a:prstGeom>
        </p:spPr>
        <p:txBody>
          <a:bodyPr vert="horz" wrap="square" lIns="0" tIns="12700" rIns="0" bIns="0" rtlCol="0">
            <a:spAutoFit/>
          </a:bodyPr>
          <a:lstStyle/>
          <a:p>
            <a:pPr marL="461645" indent="-448945">
              <a:lnSpc>
                <a:spcPct val="100000"/>
              </a:lnSpc>
              <a:spcBef>
                <a:spcPts val="100"/>
              </a:spcBef>
              <a:buClr>
                <a:srgbClr val="393939"/>
              </a:buClr>
              <a:buSzPct val="129166"/>
              <a:buFont typeface="Wingdings"/>
              <a:buChar char=""/>
              <a:tabLst>
                <a:tab pos="461645" algn="l"/>
              </a:tabLst>
            </a:pPr>
            <a:r>
              <a:rPr sz="2400" spc="130" dirty="0">
                <a:latin typeface="Cambria"/>
                <a:cs typeface="Cambria"/>
              </a:rPr>
              <a:t>SAFETY</a:t>
            </a:r>
            <a:r>
              <a:rPr sz="2400" spc="225" dirty="0">
                <a:latin typeface="Cambria"/>
                <a:cs typeface="Cambria"/>
              </a:rPr>
              <a:t> </a:t>
            </a:r>
            <a:r>
              <a:rPr sz="2400" spc="125" dirty="0">
                <a:latin typeface="Cambria"/>
                <a:cs typeface="Cambria"/>
              </a:rPr>
              <a:t>GLASSES</a:t>
            </a:r>
            <a:endParaRPr sz="2400">
              <a:latin typeface="Cambria"/>
              <a:cs typeface="Cambria"/>
            </a:endParaRPr>
          </a:p>
          <a:p>
            <a:pPr marL="461645" indent="-448945">
              <a:lnSpc>
                <a:spcPct val="100000"/>
              </a:lnSpc>
              <a:spcBef>
                <a:spcPts val="875"/>
              </a:spcBef>
              <a:buClr>
                <a:srgbClr val="393939"/>
              </a:buClr>
              <a:buSzPct val="129166"/>
              <a:buFont typeface="Wingdings"/>
              <a:buChar char=""/>
              <a:tabLst>
                <a:tab pos="461645" algn="l"/>
              </a:tabLst>
            </a:pPr>
            <a:r>
              <a:rPr sz="2400" spc="130" dirty="0">
                <a:latin typeface="Cambria"/>
                <a:cs typeface="Cambria"/>
              </a:rPr>
              <a:t>SAFETY</a:t>
            </a:r>
            <a:r>
              <a:rPr sz="2400" spc="225" dirty="0">
                <a:latin typeface="Cambria"/>
                <a:cs typeface="Cambria"/>
              </a:rPr>
              <a:t> </a:t>
            </a:r>
            <a:r>
              <a:rPr sz="2400" spc="195" dirty="0">
                <a:latin typeface="Cambria"/>
                <a:cs typeface="Cambria"/>
              </a:rPr>
              <a:t>GOGGLES</a:t>
            </a:r>
            <a:endParaRPr sz="2400">
              <a:latin typeface="Cambria"/>
              <a:cs typeface="Cambria"/>
            </a:endParaRPr>
          </a:p>
          <a:p>
            <a:pPr marL="461645" indent="-448945">
              <a:lnSpc>
                <a:spcPct val="100000"/>
              </a:lnSpc>
              <a:spcBef>
                <a:spcPts val="875"/>
              </a:spcBef>
              <a:buClr>
                <a:srgbClr val="393939"/>
              </a:buClr>
              <a:buSzPct val="129166"/>
              <a:buFont typeface="Wingdings"/>
              <a:buChar char=""/>
              <a:tabLst>
                <a:tab pos="461645" algn="l"/>
              </a:tabLst>
            </a:pPr>
            <a:r>
              <a:rPr sz="2400" spc="145" dirty="0">
                <a:latin typeface="Cambria"/>
                <a:cs typeface="Cambria"/>
              </a:rPr>
              <a:t>FACE</a:t>
            </a:r>
            <a:r>
              <a:rPr sz="2400" spc="240" dirty="0">
                <a:latin typeface="Cambria"/>
                <a:cs typeface="Cambria"/>
              </a:rPr>
              <a:t> </a:t>
            </a:r>
            <a:r>
              <a:rPr sz="2400" spc="120" dirty="0">
                <a:latin typeface="Cambria"/>
                <a:cs typeface="Cambria"/>
              </a:rPr>
              <a:t>SHIELDS</a:t>
            </a:r>
            <a:endParaRPr sz="2400">
              <a:latin typeface="Cambria"/>
              <a:cs typeface="Cambria"/>
            </a:endParaRPr>
          </a:p>
          <a:p>
            <a:pPr marL="461645" indent="-448945">
              <a:lnSpc>
                <a:spcPct val="100000"/>
              </a:lnSpc>
              <a:spcBef>
                <a:spcPts val="880"/>
              </a:spcBef>
              <a:buClr>
                <a:srgbClr val="393939"/>
              </a:buClr>
              <a:buSzPct val="129166"/>
              <a:buFont typeface="Wingdings"/>
              <a:buChar char=""/>
              <a:tabLst>
                <a:tab pos="461645" algn="l"/>
              </a:tabLst>
            </a:pPr>
            <a:r>
              <a:rPr sz="2400" spc="125" dirty="0">
                <a:latin typeface="Cambria"/>
                <a:cs typeface="Cambria"/>
              </a:rPr>
              <a:t>WELDING</a:t>
            </a:r>
            <a:r>
              <a:rPr sz="2400" spc="254" dirty="0">
                <a:latin typeface="Cambria"/>
                <a:cs typeface="Cambria"/>
              </a:rPr>
              <a:t> </a:t>
            </a:r>
            <a:r>
              <a:rPr sz="2400" spc="195" dirty="0">
                <a:latin typeface="Cambria"/>
                <a:cs typeface="Cambria"/>
              </a:rPr>
              <a:t>GOGGLES</a:t>
            </a:r>
            <a:endParaRPr sz="2400">
              <a:latin typeface="Cambria"/>
              <a:cs typeface="Cambria"/>
            </a:endParaRPr>
          </a:p>
          <a:p>
            <a:pPr marL="461645" indent="-448945">
              <a:lnSpc>
                <a:spcPct val="100000"/>
              </a:lnSpc>
              <a:spcBef>
                <a:spcPts val="875"/>
              </a:spcBef>
              <a:buClr>
                <a:srgbClr val="393939"/>
              </a:buClr>
              <a:buSzPct val="129166"/>
              <a:buFont typeface="Wingdings"/>
              <a:buChar char=""/>
              <a:tabLst>
                <a:tab pos="461645" algn="l"/>
              </a:tabLst>
            </a:pPr>
            <a:r>
              <a:rPr sz="2400" spc="100" dirty="0">
                <a:latin typeface="Cambria"/>
                <a:cs typeface="Cambria"/>
              </a:rPr>
              <a:t>LASER</a:t>
            </a:r>
            <a:r>
              <a:rPr sz="2400" spc="245" dirty="0">
                <a:latin typeface="Cambria"/>
                <a:cs typeface="Cambria"/>
              </a:rPr>
              <a:t> </a:t>
            </a:r>
            <a:r>
              <a:rPr sz="2400" spc="130" dirty="0">
                <a:latin typeface="Cambria"/>
                <a:cs typeface="Cambria"/>
              </a:rPr>
              <a:t>SAFETY</a:t>
            </a:r>
            <a:r>
              <a:rPr sz="2400" spc="220" dirty="0">
                <a:latin typeface="Cambria"/>
                <a:cs typeface="Cambria"/>
              </a:rPr>
              <a:t> </a:t>
            </a:r>
            <a:r>
              <a:rPr sz="2400" spc="155" dirty="0">
                <a:latin typeface="Cambria"/>
                <a:cs typeface="Cambria"/>
              </a:rPr>
              <a:t>GLASS</a:t>
            </a:r>
            <a:endParaRPr sz="2400">
              <a:latin typeface="Cambria"/>
              <a:cs typeface="Cambria"/>
            </a:endParaRPr>
          </a:p>
        </p:txBody>
      </p:sp>
      <p:grpSp>
        <p:nvGrpSpPr>
          <p:cNvPr id="3" name="object 3"/>
          <p:cNvGrpSpPr/>
          <p:nvPr/>
        </p:nvGrpSpPr>
        <p:grpSpPr>
          <a:xfrm>
            <a:off x="281139" y="479933"/>
            <a:ext cx="8406130" cy="6162040"/>
            <a:chOff x="281139" y="479933"/>
            <a:chExt cx="8406130" cy="6162040"/>
          </a:xfrm>
        </p:grpSpPr>
        <p:pic>
          <p:nvPicPr>
            <p:cNvPr id="4" name="object 4"/>
            <p:cNvPicPr/>
            <p:nvPr/>
          </p:nvPicPr>
          <p:blipFill>
            <a:blip r:embed="rId2" cstate="print"/>
            <a:stretch>
              <a:fillRect/>
            </a:stretch>
          </p:blipFill>
          <p:spPr>
            <a:xfrm>
              <a:off x="283463" y="822960"/>
              <a:ext cx="4093464" cy="361188"/>
            </a:xfrm>
            <a:prstGeom prst="rect">
              <a:avLst/>
            </a:prstGeom>
          </p:spPr>
        </p:pic>
        <p:pic>
          <p:nvPicPr>
            <p:cNvPr id="5" name="object 5"/>
            <p:cNvPicPr/>
            <p:nvPr/>
          </p:nvPicPr>
          <p:blipFill>
            <a:blip r:embed="rId3" cstate="print"/>
            <a:stretch>
              <a:fillRect/>
            </a:stretch>
          </p:blipFill>
          <p:spPr>
            <a:xfrm>
              <a:off x="288823" y="479933"/>
              <a:ext cx="4081881" cy="362712"/>
            </a:xfrm>
            <a:prstGeom prst="rect">
              <a:avLst/>
            </a:prstGeom>
          </p:spPr>
        </p:pic>
        <p:pic>
          <p:nvPicPr>
            <p:cNvPr id="6" name="object 6"/>
            <p:cNvPicPr/>
            <p:nvPr/>
          </p:nvPicPr>
          <p:blipFill>
            <a:blip r:embed="rId4" cstate="print"/>
            <a:stretch>
              <a:fillRect/>
            </a:stretch>
          </p:blipFill>
          <p:spPr>
            <a:xfrm>
              <a:off x="281139" y="867156"/>
              <a:ext cx="6317018" cy="25908"/>
            </a:xfrm>
            <a:prstGeom prst="rect">
              <a:avLst/>
            </a:prstGeom>
          </p:spPr>
        </p:pic>
        <p:pic>
          <p:nvPicPr>
            <p:cNvPr id="7" name="object 7"/>
            <p:cNvPicPr/>
            <p:nvPr/>
          </p:nvPicPr>
          <p:blipFill>
            <a:blip r:embed="rId5" cstate="print"/>
            <a:stretch>
              <a:fillRect/>
            </a:stretch>
          </p:blipFill>
          <p:spPr>
            <a:xfrm>
              <a:off x="4579620" y="822960"/>
              <a:ext cx="1991868" cy="355091"/>
            </a:xfrm>
            <a:prstGeom prst="rect">
              <a:avLst/>
            </a:prstGeom>
          </p:spPr>
        </p:pic>
        <p:pic>
          <p:nvPicPr>
            <p:cNvPr id="8" name="object 8"/>
            <p:cNvPicPr/>
            <p:nvPr/>
          </p:nvPicPr>
          <p:blipFill>
            <a:blip r:embed="rId6" cstate="print"/>
            <a:stretch>
              <a:fillRect/>
            </a:stretch>
          </p:blipFill>
          <p:spPr>
            <a:xfrm>
              <a:off x="4585334" y="486156"/>
              <a:ext cx="1979930" cy="353060"/>
            </a:xfrm>
            <a:prstGeom prst="rect">
              <a:avLst/>
            </a:prstGeom>
          </p:spPr>
        </p:pic>
        <p:pic>
          <p:nvPicPr>
            <p:cNvPr id="9" name="object 9"/>
            <p:cNvPicPr/>
            <p:nvPr/>
          </p:nvPicPr>
          <p:blipFill>
            <a:blip r:embed="rId7" cstate="print"/>
            <a:stretch>
              <a:fillRect/>
            </a:stretch>
          </p:blipFill>
          <p:spPr>
            <a:xfrm>
              <a:off x="289559" y="1432560"/>
              <a:ext cx="3782567" cy="355091"/>
            </a:xfrm>
            <a:prstGeom prst="rect">
              <a:avLst/>
            </a:prstGeom>
          </p:spPr>
        </p:pic>
        <p:pic>
          <p:nvPicPr>
            <p:cNvPr id="10" name="object 10"/>
            <p:cNvPicPr/>
            <p:nvPr/>
          </p:nvPicPr>
          <p:blipFill>
            <a:blip r:embed="rId8" cstate="print"/>
            <a:stretch>
              <a:fillRect/>
            </a:stretch>
          </p:blipFill>
          <p:spPr>
            <a:xfrm>
              <a:off x="296265" y="1095756"/>
              <a:ext cx="3769512" cy="353060"/>
            </a:xfrm>
            <a:prstGeom prst="rect">
              <a:avLst/>
            </a:prstGeom>
          </p:spPr>
        </p:pic>
        <p:pic>
          <p:nvPicPr>
            <p:cNvPr id="11" name="object 11"/>
            <p:cNvPicPr/>
            <p:nvPr/>
          </p:nvPicPr>
          <p:blipFill>
            <a:blip r:embed="rId9" cstate="print"/>
            <a:stretch>
              <a:fillRect/>
            </a:stretch>
          </p:blipFill>
          <p:spPr>
            <a:xfrm>
              <a:off x="281139" y="1476755"/>
              <a:ext cx="3790226" cy="25908"/>
            </a:xfrm>
            <a:prstGeom prst="rect">
              <a:avLst/>
            </a:prstGeom>
          </p:spPr>
        </p:pic>
        <p:pic>
          <p:nvPicPr>
            <p:cNvPr id="12" name="object 12"/>
            <p:cNvPicPr/>
            <p:nvPr/>
          </p:nvPicPr>
          <p:blipFill>
            <a:blip r:embed="rId10" cstate="print"/>
            <a:stretch>
              <a:fillRect/>
            </a:stretch>
          </p:blipFill>
          <p:spPr>
            <a:xfrm>
              <a:off x="4419600" y="3048000"/>
              <a:ext cx="4267200" cy="3593591"/>
            </a:xfrm>
            <a:prstGeom prst="rect">
              <a:avLst/>
            </a:prstGeom>
          </p:spPr>
        </p:pic>
      </p:grpSp>
      <p:sp>
        <p:nvSpPr>
          <p:cNvPr id="13" name="object 13"/>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2236235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19302"/>
            <a:ext cx="8074025" cy="2809240"/>
          </a:xfrm>
          <a:prstGeom prst="rect">
            <a:avLst/>
          </a:prstGeom>
        </p:spPr>
        <p:txBody>
          <a:bodyPr vert="horz" wrap="square" lIns="0" tIns="12700" rIns="0" bIns="0" rtlCol="0">
            <a:spAutoFit/>
          </a:bodyPr>
          <a:lstStyle/>
          <a:p>
            <a:pPr marL="12700" marR="194945">
              <a:lnSpc>
                <a:spcPct val="100000"/>
              </a:lnSpc>
              <a:spcBef>
                <a:spcPts val="100"/>
              </a:spcBef>
            </a:pPr>
            <a:r>
              <a:rPr sz="2400" spc="160" dirty="0">
                <a:latin typeface="Cambria"/>
                <a:cs typeface="Cambria"/>
              </a:rPr>
              <a:t>FOR</a:t>
            </a:r>
            <a:r>
              <a:rPr sz="2400" spc="245" dirty="0">
                <a:latin typeface="Cambria"/>
                <a:cs typeface="Cambria"/>
              </a:rPr>
              <a:t> </a:t>
            </a:r>
            <a:r>
              <a:rPr sz="2400" spc="175" dirty="0">
                <a:latin typeface="Cambria"/>
                <a:cs typeface="Cambria"/>
              </a:rPr>
              <a:t>PROTECTION</a:t>
            </a:r>
            <a:r>
              <a:rPr sz="2400" spc="265" dirty="0">
                <a:latin typeface="Cambria"/>
                <a:cs typeface="Cambria"/>
              </a:rPr>
              <a:t> </a:t>
            </a:r>
            <a:r>
              <a:rPr sz="2400" spc="65" dirty="0">
                <a:latin typeface="Cambria"/>
                <a:cs typeface="Cambria"/>
              </a:rPr>
              <a:t>FEET</a:t>
            </a:r>
            <a:r>
              <a:rPr sz="2400" spc="245" dirty="0">
                <a:latin typeface="Cambria"/>
                <a:cs typeface="Cambria"/>
              </a:rPr>
              <a:t> </a:t>
            </a:r>
            <a:r>
              <a:rPr sz="2400" spc="210" dirty="0">
                <a:latin typeface="Cambria"/>
                <a:cs typeface="Cambria"/>
              </a:rPr>
              <a:t>AND</a:t>
            </a:r>
            <a:r>
              <a:rPr sz="2400" spc="254" dirty="0">
                <a:latin typeface="Cambria"/>
                <a:cs typeface="Cambria"/>
              </a:rPr>
              <a:t> </a:t>
            </a:r>
            <a:r>
              <a:rPr sz="2400" spc="125" dirty="0">
                <a:latin typeface="Cambria"/>
                <a:cs typeface="Cambria"/>
              </a:rPr>
              <a:t>LEGS</a:t>
            </a:r>
            <a:r>
              <a:rPr sz="2400" spc="235" dirty="0">
                <a:latin typeface="Cambria"/>
                <a:cs typeface="Cambria"/>
              </a:rPr>
              <a:t> </a:t>
            </a:r>
            <a:r>
              <a:rPr sz="2400" spc="155" dirty="0">
                <a:latin typeface="Cambria"/>
                <a:cs typeface="Cambria"/>
              </a:rPr>
              <a:t>FROM</a:t>
            </a:r>
            <a:r>
              <a:rPr sz="2400" spc="245" dirty="0">
                <a:latin typeface="Cambria"/>
                <a:cs typeface="Cambria"/>
              </a:rPr>
              <a:t> </a:t>
            </a:r>
            <a:r>
              <a:rPr sz="2400" spc="120" dirty="0">
                <a:latin typeface="Cambria"/>
                <a:cs typeface="Cambria"/>
              </a:rPr>
              <a:t>FALLING </a:t>
            </a:r>
            <a:r>
              <a:rPr sz="2400" spc="195" dirty="0">
                <a:latin typeface="Cambria"/>
                <a:cs typeface="Cambria"/>
              </a:rPr>
              <a:t>OBJECTS,</a:t>
            </a:r>
            <a:r>
              <a:rPr sz="2400" spc="245" dirty="0">
                <a:latin typeface="Cambria"/>
                <a:cs typeface="Cambria"/>
              </a:rPr>
              <a:t> </a:t>
            </a:r>
            <a:r>
              <a:rPr sz="2400" spc="145" dirty="0">
                <a:latin typeface="Cambria"/>
                <a:cs typeface="Cambria"/>
              </a:rPr>
              <a:t>SHARP</a:t>
            </a:r>
            <a:r>
              <a:rPr sz="2400" spc="245" dirty="0">
                <a:latin typeface="Cambria"/>
                <a:cs typeface="Cambria"/>
              </a:rPr>
              <a:t> </a:t>
            </a:r>
            <a:r>
              <a:rPr sz="2400" spc="195" dirty="0">
                <a:latin typeface="Cambria"/>
                <a:cs typeface="Cambria"/>
              </a:rPr>
              <a:t>OBJECTS,</a:t>
            </a:r>
            <a:r>
              <a:rPr sz="2400" spc="250" dirty="0">
                <a:latin typeface="Cambria"/>
                <a:cs typeface="Cambria"/>
              </a:rPr>
              <a:t> HOT </a:t>
            </a:r>
            <a:r>
              <a:rPr sz="2400" spc="145" dirty="0">
                <a:latin typeface="Cambria"/>
                <a:cs typeface="Cambria"/>
              </a:rPr>
              <a:t>SURFACE</a:t>
            </a:r>
            <a:r>
              <a:rPr sz="2400" spc="235" dirty="0">
                <a:latin typeface="Cambria"/>
                <a:cs typeface="Cambria"/>
              </a:rPr>
              <a:t> </a:t>
            </a:r>
            <a:r>
              <a:rPr sz="2400" spc="220" dirty="0">
                <a:latin typeface="Cambria"/>
                <a:cs typeface="Cambria"/>
              </a:rPr>
              <a:t>AND</a:t>
            </a:r>
            <a:r>
              <a:rPr sz="2400" spc="254" dirty="0">
                <a:latin typeface="Cambria"/>
                <a:cs typeface="Cambria"/>
              </a:rPr>
              <a:t> </a:t>
            </a:r>
            <a:r>
              <a:rPr sz="2400" spc="40" dirty="0">
                <a:latin typeface="Cambria"/>
                <a:cs typeface="Cambria"/>
              </a:rPr>
              <a:t>WET </a:t>
            </a:r>
            <a:r>
              <a:rPr sz="2400" spc="155" dirty="0">
                <a:latin typeface="Cambria"/>
                <a:cs typeface="Cambria"/>
              </a:rPr>
              <a:t>SURFACE.</a:t>
            </a:r>
            <a:endParaRPr sz="2400">
              <a:latin typeface="Cambria"/>
              <a:cs typeface="Cambria"/>
            </a:endParaRPr>
          </a:p>
          <a:p>
            <a:pPr marL="355600" marR="474345" indent="-342900">
              <a:lnSpc>
                <a:spcPct val="100000"/>
              </a:lnSpc>
              <a:spcBef>
                <a:spcPts val="880"/>
              </a:spcBef>
              <a:buClr>
                <a:srgbClr val="393939"/>
              </a:buClr>
              <a:buSzPct val="129166"/>
              <a:buFont typeface="Wingdings"/>
              <a:buChar char=""/>
              <a:tabLst>
                <a:tab pos="355600" algn="l"/>
                <a:tab pos="462280" algn="l"/>
              </a:tabLst>
            </a:pPr>
            <a:r>
              <a:rPr sz="2400" spc="130" dirty="0">
                <a:latin typeface="Cambria"/>
                <a:cs typeface="Cambria"/>
              </a:rPr>
              <a:t>	SAFETY</a:t>
            </a:r>
            <a:r>
              <a:rPr sz="2400" spc="215" dirty="0">
                <a:latin typeface="Cambria"/>
                <a:cs typeface="Cambria"/>
              </a:rPr>
              <a:t> </a:t>
            </a:r>
            <a:r>
              <a:rPr sz="2400" spc="160" dirty="0">
                <a:latin typeface="Cambria"/>
                <a:cs typeface="Cambria"/>
              </a:rPr>
              <a:t>SHOES</a:t>
            </a:r>
            <a:r>
              <a:rPr sz="2400" spc="220" dirty="0">
                <a:latin typeface="Cambria"/>
                <a:cs typeface="Cambria"/>
              </a:rPr>
              <a:t> </a:t>
            </a:r>
            <a:r>
              <a:rPr sz="2400" spc="200" dirty="0">
                <a:latin typeface="Cambria"/>
                <a:cs typeface="Cambria"/>
              </a:rPr>
              <a:t>SHOULD</a:t>
            </a:r>
            <a:r>
              <a:rPr sz="2400" spc="220" dirty="0">
                <a:latin typeface="Cambria"/>
                <a:cs typeface="Cambria"/>
              </a:rPr>
              <a:t> </a:t>
            </a:r>
            <a:r>
              <a:rPr sz="2400" dirty="0">
                <a:latin typeface="Cambria"/>
                <a:cs typeface="Cambria"/>
              </a:rPr>
              <a:t>BE</a:t>
            </a:r>
            <a:r>
              <a:rPr sz="2400" spc="229" dirty="0">
                <a:latin typeface="Cambria"/>
                <a:cs typeface="Cambria"/>
              </a:rPr>
              <a:t> </a:t>
            </a:r>
            <a:r>
              <a:rPr sz="2400" spc="185" dirty="0">
                <a:latin typeface="Cambria"/>
                <a:cs typeface="Cambria"/>
              </a:rPr>
              <a:t>STURDY</a:t>
            </a:r>
            <a:r>
              <a:rPr sz="2400" spc="229" dirty="0">
                <a:latin typeface="Cambria"/>
                <a:cs typeface="Cambria"/>
              </a:rPr>
              <a:t> </a:t>
            </a:r>
            <a:r>
              <a:rPr sz="2400" spc="220" dirty="0">
                <a:latin typeface="Cambria"/>
                <a:cs typeface="Cambria"/>
              </a:rPr>
              <a:t>AND</a:t>
            </a:r>
            <a:r>
              <a:rPr sz="2400" spc="245" dirty="0">
                <a:latin typeface="Cambria"/>
                <a:cs typeface="Cambria"/>
              </a:rPr>
              <a:t> </a:t>
            </a:r>
            <a:r>
              <a:rPr sz="2400" spc="135" dirty="0">
                <a:latin typeface="Cambria"/>
                <a:cs typeface="Cambria"/>
              </a:rPr>
              <a:t>HAVE RESISTANT</a:t>
            </a:r>
            <a:r>
              <a:rPr sz="2400" spc="270" dirty="0">
                <a:latin typeface="Cambria"/>
                <a:cs typeface="Cambria"/>
              </a:rPr>
              <a:t> </a:t>
            </a:r>
            <a:r>
              <a:rPr sz="2400" spc="140" dirty="0">
                <a:latin typeface="Cambria"/>
                <a:cs typeface="Cambria"/>
              </a:rPr>
              <a:t>TOE</a:t>
            </a:r>
            <a:endParaRPr sz="2400">
              <a:latin typeface="Cambria"/>
              <a:cs typeface="Cambria"/>
            </a:endParaRPr>
          </a:p>
          <a:p>
            <a:pPr marL="462280" indent="-449580">
              <a:lnSpc>
                <a:spcPct val="100000"/>
              </a:lnSpc>
              <a:spcBef>
                <a:spcPts val="875"/>
              </a:spcBef>
              <a:buClr>
                <a:srgbClr val="393939"/>
              </a:buClr>
              <a:buSzPct val="129166"/>
              <a:buFont typeface="Wingdings"/>
              <a:buChar char=""/>
              <a:tabLst>
                <a:tab pos="462280" algn="l"/>
              </a:tabLst>
            </a:pPr>
            <a:r>
              <a:rPr sz="2400" spc="145" dirty="0">
                <a:latin typeface="Cambria"/>
                <a:cs typeface="Cambria"/>
              </a:rPr>
              <a:t>SOME</a:t>
            </a:r>
            <a:r>
              <a:rPr sz="2400" spc="229" dirty="0">
                <a:latin typeface="Cambria"/>
                <a:cs typeface="Cambria"/>
              </a:rPr>
              <a:t> </a:t>
            </a:r>
            <a:r>
              <a:rPr sz="2400" spc="165" dirty="0">
                <a:latin typeface="Cambria"/>
                <a:cs typeface="Cambria"/>
              </a:rPr>
              <a:t>SHOE</a:t>
            </a:r>
            <a:r>
              <a:rPr sz="2400" spc="245" dirty="0">
                <a:latin typeface="Cambria"/>
                <a:cs typeface="Cambria"/>
              </a:rPr>
              <a:t> </a:t>
            </a:r>
            <a:r>
              <a:rPr sz="2400" spc="114" dirty="0">
                <a:latin typeface="Cambria"/>
                <a:cs typeface="Cambria"/>
              </a:rPr>
              <a:t>METAL</a:t>
            </a:r>
            <a:r>
              <a:rPr sz="2400" spc="245" dirty="0">
                <a:latin typeface="Cambria"/>
                <a:cs typeface="Cambria"/>
              </a:rPr>
              <a:t> </a:t>
            </a:r>
            <a:r>
              <a:rPr sz="2400" spc="125" dirty="0">
                <a:latin typeface="Cambria"/>
                <a:cs typeface="Cambria"/>
              </a:rPr>
              <a:t>INSOLE</a:t>
            </a:r>
            <a:r>
              <a:rPr sz="2400" spc="245" dirty="0">
                <a:latin typeface="Cambria"/>
                <a:cs typeface="Cambria"/>
              </a:rPr>
              <a:t> </a:t>
            </a:r>
            <a:r>
              <a:rPr sz="2400" spc="150" dirty="0">
                <a:latin typeface="Cambria"/>
                <a:cs typeface="Cambria"/>
              </a:rPr>
              <a:t>PROTECTIVE</a:t>
            </a:r>
            <a:r>
              <a:rPr sz="2400" spc="250" dirty="0">
                <a:latin typeface="Cambria"/>
                <a:cs typeface="Cambria"/>
              </a:rPr>
              <a:t> </a:t>
            </a:r>
            <a:r>
              <a:rPr sz="2400" spc="165" dirty="0">
                <a:latin typeface="Cambria"/>
                <a:cs typeface="Cambria"/>
              </a:rPr>
              <a:t>AGAINST</a:t>
            </a:r>
            <a:endParaRPr sz="2400">
              <a:latin typeface="Cambria"/>
              <a:cs typeface="Cambria"/>
            </a:endParaRPr>
          </a:p>
          <a:p>
            <a:pPr marL="355600">
              <a:lnSpc>
                <a:spcPct val="100000"/>
              </a:lnSpc>
            </a:pPr>
            <a:r>
              <a:rPr sz="2400" spc="155" dirty="0">
                <a:latin typeface="Cambria"/>
                <a:cs typeface="Cambria"/>
              </a:rPr>
              <a:t>PUNCTURE</a:t>
            </a:r>
            <a:r>
              <a:rPr sz="2400" spc="250" dirty="0">
                <a:latin typeface="Cambria"/>
                <a:cs typeface="Cambria"/>
              </a:rPr>
              <a:t> </a:t>
            </a:r>
            <a:r>
              <a:rPr sz="2400" spc="170" dirty="0">
                <a:latin typeface="Cambria"/>
                <a:cs typeface="Cambria"/>
              </a:rPr>
              <a:t>WOUNDS</a:t>
            </a:r>
            <a:endParaRPr sz="2400">
              <a:latin typeface="Cambria"/>
              <a:cs typeface="Cambria"/>
            </a:endParaRPr>
          </a:p>
        </p:txBody>
      </p:sp>
      <p:grpSp>
        <p:nvGrpSpPr>
          <p:cNvPr id="3" name="object 3"/>
          <p:cNvGrpSpPr/>
          <p:nvPr/>
        </p:nvGrpSpPr>
        <p:grpSpPr>
          <a:xfrm>
            <a:off x="76200" y="338327"/>
            <a:ext cx="9050020" cy="6478905"/>
            <a:chOff x="76200" y="338327"/>
            <a:chExt cx="9050020" cy="6478905"/>
          </a:xfrm>
        </p:grpSpPr>
        <p:pic>
          <p:nvPicPr>
            <p:cNvPr id="4" name="object 4"/>
            <p:cNvPicPr/>
            <p:nvPr/>
          </p:nvPicPr>
          <p:blipFill>
            <a:blip r:embed="rId2" cstate="print"/>
            <a:stretch>
              <a:fillRect/>
            </a:stretch>
          </p:blipFill>
          <p:spPr>
            <a:xfrm>
              <a:off x="437388" y="670559"/>
              <a:ext cx="5489448" cy="350520"/>
            </a:xfrm>
            <a:prstGeom prst="rect">
              <a:avLst/>
            </a:prstGeom>
          </p:spPr>
        </p:pic>
        <p:pic>
          <p:nvPicPr>
            <p:cNvPr id="5" name="object 5"/>
            <p:cNvPicPr/>
            <p:nvPr/>
          </p:nvPicPr>
          <p:blipFill>
            <a:blip r:embed="rId3" cstate="print"/>
            <a:stretch>
              <a:fillRect/>
            </a:stretch>
          </p:blipFill>
          <p:spPr>
            <a:xfrm>
              <a:off x="443077" y="338327"/>
              <a:ext cx="5478170" cy="353060"/>
            </a:xfrm>
            <a:prstGeom prst="rect">
              <a:avLst/>
            </a:prstGeom>
          </p:spPr>
        </p:pic>
        <p:pic>
          <p:nvPicPr>
            <p:cNvPr id="6" name="object 6"/>
            <p:cNvPicPr/>
            <p:nvPr/>
          </p:nvPicPr>
          <p:blipFill>
            <a:blip r:embed="rId4" cstate="print"/>
            <a:stretch>
              <a:fillRect/>
            </a:stretch>
          </p:blipFill>
          <p:spPr>
            <a:xfrm>
              <a:off x="426720" y="719327"/>
              <a:ext cx="5500116" cy="25908"/>
            </a:xfrm>
            <a:prstGeom prst="rect">
              <a:avLst/>
            </a:prstGeom>
          </p:spPr>
        </p:pic>
        <p:pic>
          <p:nvPicPr>
            <p:cNvPr id="7" name="object 7"/>
            <p:cNvPicPr/>
            <p:nvPr/>
          </p:nvPicPr>
          <p:blipFill>
            <a:blip r:embed="rId5" cstate="print"/>
            <a:stretch>
              <a:fillRect/>
            </a:stretch>
          </p:blipFill>
          <p:spPr>
            <a:xfrm>
              <a:off x="6077711" y="3948683"/>
              <a:ext cx="3047999" cy="2866644"/>
            </a:xfrm>
            <a:prstGeom prst="rect">
              <a:avLst/>
            </a:prstGeom>
          </p:spPr>
        </p:pic>
        <p:pic>
          <p:nvPicPr>
            <p:cNvPr id="8" name="object 8"/>
            <p:cNvPicPr/>
            <p:nvPr/>
          </p:nvPicPr>
          <p:blipFill>
            <a:blip r:embed="rId6" cstate="print"/>
            <a:stretch>
              <a:fillRect/>
            </a:stretch>
          </p:blipFill>
          <p:spPr>
            <a:xfrm>
              <a:off x="76200" y="4297680"/>
              <a:ext cx="3276600" cy="2228088"/>
            </a:xfrm>
            <a:prstGeom prst="rect">
              <a:avLst/>
            </a:prstGeom>
          </p:spPr>
        </p:pic>
        <p:pic>
          <p:nvPicPr>
            <p:cNvPr id="9" name="object 9"/>
            <p:cNvPicPr/>
            <p:nvPr/>
          </p:nvPicPr>
          <p:blipFill>
            <a:blip r:embed="rId7" cstate="print"/>
            <a:stretch>
              <a:fillRect/>
            </a:stretch>
          </p:blipFill>
          <p:spPr>
            <a:xfrm>
              <a:off x="3432047" y="3768850"/>
              <a:ext cx="2482596" cy="3048000"/>
            </a:xfrm>
            <a:prstGeom prst="rect">
              <a:avLst/>
            </a:prstGeom>
          </p:spPr>
        </p:pic>
      </p:grpSp>
      <p:sp>
        <p:nvSpPr>
          <p:cNvPr id="10" name="object 10"/>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3972412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1019302"/>
            <a:ext cx="8247380" cy="1123315"/>
          </a:xfrm>
          <a:prstGeom prst="rect">
            <a:avLst/>
          </a:prstGeom>
        </p:spPr>
        <p:txBody>
          <a:bodyPr vert="horz" wrap="square" lIns="0" tIns="12700" rIns="0" bIns="0" rtlCol="0">
            <a:spAutoFit/>
          </a:bodyPr>
          <a:lstStyle/>
          <a:p>
            <a:pPr marL="12700" marR="5080" algn="just">
              <a:lnSpc>
                <a:spcPct val="100000"/>
              </a:lnSpc>
              <a:spcBef>
                <a:spcPts val="100"/>
              </a:spcBef>
            </a:pPr>
            <a:r>
              <a:rPr b="0" u="none" spc="220" dirty="0">
                <a:latin typeface="Cambria"/>
                <a:cs typeface="Cambria"/>
              </a:rPr>
              <a:t>HAND</a:t>
            </a:r>
            <a:r>
              <a:rPr b="0" u="none" spc="245" dirty="0">
                <a:latin typeface="Cambria"/>
                <a:cs typeface="Cambria"/>
              </a:rPr>
              <a:t> </a:t>
            </a:r>
            <a:r>
              <a:rPr b="0" u="none" spc="175" dirty="0">
                <a:latin typeface="Cambria"/>
                <a:cs typeface="Cambria"/>
              </a:rPr>
              <a:t>PROTECTION</a:t>
            </a:r>
            <a:r>
              <a:rPr b="0" u="none" spc="265" dirty="0">
                <a:latin typeface="Cambria"/>
                <a:cs typeface="Cambria"/>
              </a:rPr>
              <a:t> </a:t>
            </a:r>
            <a:r>
              <a:rPr b="0" u="none" spc="165" dirty="0">
                <a:latin typeface="Cambria"/>
                <a:cs typeface="Cambria"/>
              </a:rPr>
              <a:t>MUST</a:t>
            </a:r>
            <a:r>
              <a:rPr b="0" u="none" spc="240" dirty="0">
                <a:latin typeface="Cambria"/>
                <a:cs typeface="Cambria"/>
              </a:rPr>
              <a:t> </a:t>
            </a:r>
            <a:r>
              <a:rPr b="0" u="none" dirty="0">
                <a:latin typeface="Cambria"/>
                <a:cs typeface="Cambria"/>
              </a:rPr>
              <a:t>BE</a:t>
            </a:r>
            <a:r>
              <a:rPr b="0" u="none" spc="245" dirty="0">
                <a:latin typeface="Cambria"/>
                <a:cs typeface="Cambria"/>
              </a:rPr>
              <a:t> </a:t>
            </a:r>
            <a:r>
              <a:rPr b="0" u="none" spc="155" dirty="0">
                <a:latin typeface="Cambria"/>
                <a:cs typeface="Cambria"/>
              </a:rPr>
              <a:t>PROVIDED</a:t>
            </a:r>
            <a:r>
              <a:rPr b="0" u="none" spc="235" dirty="0">
                <a:latin typeface="Cambria"/>
                <a:cs typeface="Cambria"/>
              </a:rPr>
              <a:t> </a:t>
            </a:r>
            <a:r>
              <a:rPr b="0" u="none" spc="265" dirty="0">
                <a:latin typeface="Cambria"/>
                <a:cs typeface="Cambria"/>
              </a:rPr>
              <a:t>TO</a:t>
            </a:r>
            <a:r>
              <a:rPr b="0" u="none" spc="245" dirty="0">
                <a:latin typeface="Cambria"/>
                <a:cs typeface="Cambria"/>
              </a:rPr>
              <a:t> </a:t>
            </a:r>
            <a:r>
              <a:rPr b="0" u="none" spc="160" dirty="0">
                <a:latin typeface="Cambria"/>
                <a:cs typeface="Cambria"/>
              </a:rPr>
              <a:t>PROTECT </a:t>
            </a:r>
            <a:r>
              <a:rPr b="0" u="none" spc="155" dirty="0">
                <a:latin typeface="Cambria"/>
                <a:cs typeface="Cambria"/>
              </a:rPr>
              <a:t>FROM</a:t>
            </a:r>
            <a:r>
              <a:rPr b="0" u="none" spc="254" dirty="0">
                <a:latin typeface="Cambria"/>
                <a:cs typeface="Cambria"/>
              </a:rPr>
              <a:t> </a:t>
            </a:r>
            <a:r>
              <a:rPr b="0" u="none" spc="155" dirty="0">
                <a:latin typeface="Cambria"/>
                <a:cs typeface="Cambria"/>
              </a:rPr>
              <a:t>BURNS,</a:t>
            </a:r>
            <a:r>
              <a:rPr b="0" u="none" spc="270" dirty="0">
                <a:latin typeface="Cambria"/>
                <a:cs typeface="Cambria"/>
              </a:rPr>
              <a:t> </a:t>
            </a:r>
            <a:r>
              <a:rPr b="0" u="none" spc="155" dirty="0">
                <a:latin typeface="Cambria"/>
                <a:cs typeface="Cambria"/>
              </a:rPr>
              <a:t>ABRASION,</a:t>
            </a:r>
            <a:r>
              <a:rPr b="0" u="none" spc="275" dirty="0">
                <a:latin typeface="Cambria"/>
                <a:cs typeface="Cambria"/>
              </a:rPr>
              <a:t> </a:t>
            </a:r>
            <a:r>
              <a:rPr b="0" u="none" spc="225" dirty="0">
                <a:latin typeface="Cambria"/>
                <a:cs typeface="Cambria"/>
              </a:rPr>
              <a:t>CUTS,</a:t>
            </a:r>
            <a:r>
              <a:rPr b="0" u="none" spc="250" dirty="0">
                <a:latin typeface="Cambria"/>
                <a:cs typeface="Cambria"/>
              </a:rPr>
              <a:t> </a:t>
            </a:r>
            <a:r>
              <a:rPr b="0" u="none" spc="160" dirty="0">
                <a:latin typeface="Cambria"/>
                <a:cs typeface="Cambria"/>
              </a:rPr>
              <a:t>PUNCTURES,</a:t>
            </a:r>
            <a:r>
              <a:rPr b="0" u="none" spc="254" dirty="0">
                <a:latin typeface="Cambria"/>
                <a:cs typeface="Cambria"/>
              </a:rPr>
              <a:t> </a:t>
            </a:r>
            <a:r>
              <a:rPr b="0" u="none" spc="95" dirty="0">
                <a:latin typeface="Cambria"/>
                <a:cs typeface="Cambria"/>
              </a:rPr>
              <a:t>BRUISE, </a:t>
            </a:r>
            <a:r>
              <a:rPr b="0" u="none" spc="160" dirty="0">
                <a:latin typeface="Cambria"/>
                <a:cs typeface="Cambria"/>
              </a:rPr>
              <a:t>CHEMICAL</a:t>
            </a:r>
            <a:r>
              <a:rPr b="0" u="none" spc="245" dirty="0">
                <a:latin typeface="Cambria"/>
                <a:cs typeface="Cambria"/>
              </a:rPr>
              <a:t> </a:t>
            </a:r>
            <a:r>
              <a:rPr b="0" u="none" spc="130" dirty="0">
                <a:latin typeface="Cambria"/>
                <a:cs typeface="Cambria"/>
              </a:rPr>
              <a:t>EXPOSURE..</a:t>
            </a:r>
          </a:p>
        </p:txBody>
      </p:sp>
      <p:grpSp>
        <p:nvGrpSpPr>
          <p:cNvPr id="3" name="object 3"/>
          <p:cNvGrpSpPr/>
          <p:nvPr/>
        </p:nvGrpSpPr>
        <p:grpSpPr>
          <a:xfrm>
            <a:off x="304800" y="409955"/>
            <a:ext cx="8557260" cy="5684520"/>
            <a:chOff x="304800" y="409955"/>
            <a:chExt cx="8557260" cy="5684520"/>
          </a:xfrm>
        </p:grpSpPr>
        <p:pic>
          <p:nvPicPr>
            <p:cNvPr id="4" name="object 4"/>
            <p:cNvPicPr/>
            <p:nvPr/>
          </p:nvPicPr>
          <p:blipFill>
            <a:blip r:embed="rId2" cstate="print"/>
            <a:stretch>
              <a:fillRect/>
            </a:stretch>
          </p:blipFill>
          <p:spPr>
            <a:xfrm>
              <a:off x="512063" y="746759"/>
              <a:ext cx="5643372" cy="355091"/>
            </a:xfrm>
            <a:prstGeom prst="rect">
              <a:avLst/>
            </a:prstGeom>
          </p:spPr>
        </p:pic>
        <p:pic>
          <p:nvPicPr>
            <p:cNvPr id="5" name="object 5"/>
            <p:cNvPicPr/>
            <p:nvPr/>
          </p:nvPicPr>
          <p:blipFill>
            <a:blip r:embed="rId3" cstate="print"/>
            <a:stretch>
              <a:fillRect/>
            </a:stretch>
          </p:blipFill>
          <p:spPr>
            <a:xfrm>
              <a:off x="518528" y="409955"/>
              <a:ext cx="5631319" cy="353060"/>
            </a:xfrm>
            <a:prstGeom prst="rect">
              <a:avLst/>
            </a:prstGeom>
          </p:spPr>
        </p:pic>
        <p:pic>
          <p:nvPicPr>
            <p:cNvPr id="6" name="object 6"/>
            <p:cNvPicPr/>
            <p:nvPr/>
          </p:nvPicPr>
          <p:blipFill>
            <a:blip r:embed="rId4" cstate="print"/>
            <a:stretch>
              <a:fillRect/>
            </a:stretch>
          </p:blipFill>
          <p:spPr>
            <a:xfrm>
              <a:off x="502920" y="790955"/>
              <a:ext cx="5652516" cy="25908"/>
            </a:xfrm>
            <a:prstGeom prst="rect">
              <a:avLst/>
            </a:prstGeom>
          </p:spPr>
        </p:pic>
        <p:pic>
          <p:nvPicPr>
            <p:cNvPr id="7" name="object 7"/>
            <p:cNvPicPr/>
            <p:nvPr/>
          </p:nvPicPr>
          <p:blipFill>
            <a:blip r:embed="rId5" cstate="print"/>
            <a:stretch>
              <a:fillRect/>
            </a:stretch>
          </p:blipFill>
          <p:spPr>
            <a:xfrm>
              <a:off x="304800" y="3733800"/>
              <a:ext cx="3505200" cy="2360676"/>
            </a:xfrm>
            <a:prstGeom prst="rect">
              <a:avLst/>
            </a:prstGeom>
          </p:spPr>
        </p:pic>
        <p:pic>
          <p:nvPicPr>
            <p:cNvPr id="8" name="object 8"/>
            <p:cNvPicPr/>
            <p:nvPr/>
          </p:nvPicPr>
          <p:blipFill>
            <a:blip r:embed="rId6" cstate="print"/>
            <a:stretch>
              <a:fillRect/>
            </a:stretch>
          </p:blipFill>
          <p:spPr>
            <a:xfrm>
              <a:off x="4495800" y="2057400"/>
              <a:ext cx="4366259" cy="2247900"/>
            </a:xfrm>
            <a:prstGeom prst="rect">
              <a:avLst/>
            </a:prstGeom>
          </p:spPr>
        </p:pic>
      </p:grpSp>
      <p:sp>
        <p:nvSpPr>
          <p:cNvPr id="9" name="object 9"/>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346619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1780997"/>
            <a:ext cx="5486400" cy="2319020"/>
          </a:xfrm>
          <a:prstGeom prst="rect">
            <a:avLst/>
          </a:prstGeom>
        </p:spPr>
        <p:txBody>
          <a:bodyPr vert="horz" wrap="square" lIns="0" tIns="12700" rIns="0" bIns="0" rtlCol="0">
            <a:spAutoFit/>
          </a:bodyPr>
          <a:lstStyle/>
          <a:p>
            <a:pPr marL="461645" indent="-448945">
              <a:lnSpc>
                <a:spcPct val="100000"/>
              </a:lnSpc>
              <a:spcBef>
                <a:spcPts val="100"/>
              </a:spcBef>
              <a:buClr>
                <a:srgbClr val="393939"/>
              </a:buClr>
              <a:buSzPct val="129166"/>
              <a:buFont typeface="Wingdings"/>
              <a:buChar char=""/>
              <a:tabLst>
                <a:tab pos="461645" algn="l"/>
              </a:tabLst>
            </a:pPr>
            <a:r>
              <a:rPr sz="2400" spc="114" dirty="0">
                <a:latin typeface="Cambria"/>
                <a:cs typeface="Cambria"/>
              </a:rPr>
              <a:t>LEATHER</a:t>
            </a:r>
            <a:r>
              <a:rPr sz="2400" spc="250" dirty="0">
                <a:latin typeface="Cambria"/>
                <a:cs typeface="Cambria"/>
              </a:rPr>
              <a:t> </a:t>
            </a:r>
            <a:r>
              <a:rPr sz="2400" spc="165" dirty="0">
                <a:latin typeface="Cambria"/>
                <a:cs typeface="Cambria"/>
              </a:rPr>
              <a:t>GLOVES</a:t>
            </a:r>
            <a:endParaRPr sz="2400">
              <a:latin typeface="Cambria"/>
              <a:cs typeface="Cambria"/>
            </a:endParaRPr>
          </a:p>
          <a:p>
            <a:pPr marL="461645" indent="-448945">
              <a:lnSpc>
                <a:spcPct val="100000"/>
              </a:lnSpc>
              <a:spcBef>
                <a:spcPts val="880"/>
              </a:spcBef>
              <a:buClr>
                <a:srgbClr val="393939"/>
              </a:buClr>
              <a:buSzPct val="129166"/>
              <a:buFont typeface="Wingdings"/>
              <a:buChar char=""/>
              <a:tabLst>
                <a:tab pos="461645" algn="l"/>
                <a:tab pos="2005330" algn="l"/>
              </a:tabLst>
            </a:pPr>
            <a:r>
              <a:rPr sz="2400" spc="250" dirty="0">
                <a:latin typeface="Cambria"/>
                <a:cs typeface="Cambria"/>
              </a:rPr>
              <a:t>COTTON</a:t>
            </a:r>
            <a:r>
              <a:rPr sz="2400" dirty="0">
                <a:latin typeface="Cambria"/>
                <a:cs typeface="Cambria"/>
              </a:rPr>
              <a:t>	</a:t>
            </a:r>
            <a:r>
              <a:rPr sz="2400" spc="165" dirty="0">
                <a:latin typeface="Cambria"/>
                <a:cs typeface="Cambria"/>
              </a:rPr>
              <a:t>GLOVES</a:t>
            </a:r>
            <a:endParaRPr sz="2400">
              <a:latin typeface="Cambria"/>
              <a:cs typeface="Cambria"/>
            </a:endParaRPr>
          </a:p>
          <a:p>
            <a:pPr marL="461645" indent="-448945">
              <a:lnSpc>
                <a:spcPct val="100000"/>
              </a:lnSpc>
              <a:spcBef>
                <a:spcPts val="875"/>
              </a:spcBef>
              <a:buClr>
                <a:srgbClr val="393939"/>
              </a:buClr>
              <a:buSzPct val="129166"/>
              <a:buFont typeface="Wingdings"/>
              <a:buChar char=""/>
              <a:tabLst>
                <a:tab pos="461645" algn="l"/>
              </a:tabLst>
            </a:pPr>
            <a:r>
              <a:rPr sz="2400" spc="165" dirty="0">
                <a:latin typeface="Cambria"/>
                <a:cs typeface="Cambria"/>
              </a:rPr>
              <a:t>CHEMICAL</a:t>
            </a:r>
            <a:r>
              <a:rPr sz="2400" spc="225" dirty="0">
                <a:latin typeface="Cambria"/>
                <a:cs typeface="Cambria"/>
              </a:rPr>
              <a:t> </a:t>
            </a:r>
            <a:r>
              <a:rPr sz="2400" spc="175" dirty="0">
                <a:latin typeface="Cambria"/>
                <a:cs typeface="Cambria"/>
              </a:rPr>
              <a:t>PROTECTION</a:t>
            </a:r>
            <a:r>
              <a:rPr sz="2400" spc="285" dirty="0">
                <a:latin typeface="Cambria"/>
                <a:cs typeface="Cambria"/>
              </a:rPr>
              <a:t> </a:t>
            </a:r>
            <a:r>
              <a:rPr sz="2400" spc="165" dirty="0">
                <a:latin typeface="Cambria"/>
                <a:cs typeface="Cambria"/>
              </a:rPr>
              <a:t>GLOVES</a:t>
            </a:r>
            <a:endParaRPr sz="2400">
              <a:latin typeface="Cambria"/>
              <a:cs typeface="Cambria"/>
            </a:endParaRPr>
          </a:p>
          <a:p>
            <a:pPr marL="461645" indent="-448945">
              <a:lnSpc>
                <a:spcPct val="100000"/>
              </a:lnSpc>
              <a:spcBef>
                <a:spcPts val="875"/>
              </a:spcBef>
              <a:buClr>
                <a:srgbClr val="393939"/>
              </a:buClr>
              <a:buSzPct val="129166"/>
              <a:buFont typeface="Wingdings"/>
              <a:buChar char=""/>
              <a:tabLst>
                <a:tab pos="461645" algn="l"/>
              </a:tabLst>
            </a:pPr>
            <a:r>
              <a:rPr sz="2400" spc="140" dirty="0">
                <a:latin typeface="Cambria"/>
                <a:cs typeface="Cambria"/>
              </a:rPr>
              <a:t>INSULATED</a:t>
            </a:r>
            <a:r>
              <a:rPr sz="2400" spc="250" dirty="0">
                <a:latin typeface="Cambria"/>
                <a:cs typeface="Cambria"/>
              </a:rPr>
              <a:t> </a:t>
            </a:r>
            <a:r>
              <a:rPr sz="2400" spc="70" dirty="0">
                <a:latin typeface="Cambria"/>
                <a:cs typeface="Cambria"/>
              </a:rPr>
              <a:t>RUBBER</a:t>
            </a:r>
            <a:r>
              <a:rPr sz="2400" spc="275" dirty="0">
                <a:latin typeface="Cambria"/>
                <a:cs typeface="Cambria"/>
              </a:rPr>
              <a:t> </a:t>
            </a:r>
            <a:r>
              <a:rPr sz="2400" spc="165" dirty="0">
                <a:latin typeface="Cambria"/>
                <a:cs typeface="Cambria"/>
              </a:rPr>
              <a:t>GLOVES</a:t>
            </a:r>
            <a:endParaRPr sz="2400">
              <a:latin typeface="Cambria"/>
              <a:cs typeface="Cambria"/>
            </a:endParaRPr>
          </a:p>
          <a:p>
            <a:pPr marL="461645" indent="-448945">
              <a:lnSpc>
                <a:spcPct val="100000"/>
              </a:lnSpc>
              <a:spcBef>
                <a:spcPts val="880"/>
              </a:spcBef>
              <a:buClr>
                <a:srgbClr val="393939"/>
              </a:buClr>
              <a:buSzPct val="129166"/>
              <a:buFont typeface="Wingdings"/>
              <a:buChar char=""/>
              <a:tabLst>
                <a:tab pos="461645" algn="l"/>
              </a:tabLst>
            </a:pPr>
            <a:r>
              <a:rPr sz="2400" spc="125" dirty="0">
                <a:latin typeface="Cambria"/>
                <a:cs typeface="Cambria"/>
              </a:rPr>
              <a:t>WELDING</a:t>
            </a:r>
            <a:r>
              <a:rPr sz="2400" spc="254" dirty="0">
                <a:latin typeface="Cambria"/>
                <a:cs typeface="Cambria"/>
              </a:rPr>
              <a:t> </a:t>
            </a:r>
            <a:r>
              <a:rPr sz="2400" spc="165" dirty="0">
                <a:latin typeface="Cambria"/>
                <a:cs typeface="Cambria"/>
              </a:rPr>
              <a:t>GLOVES</a:t>
            </a:r>
            <a:endParaRPr sz="2400">
              <a:latin typeface="Cambria"/>
              <a:cs typeface="Cambria"/>
            </a:endParaRPr>
          </a:p>
        </p:txBody>
      </p:sp>
      <p:grpSp>
        <p:nvGrpSpPr>
          <p:cNvPr id="3" name="object 3"/>
          <p:cNvGrpSpPr/>
          <p:nvPr/>
        </p:nvGrpSpPr>
        <p:grpSpPr>
          <a:xfrm>
            <a:off x="158495" y="150876"/>
            <a:ext cx="8985885" cy="6285230"/>
            <a:chOff x="158495" y="150876"/>
            <a:chExt cx="8985885" cy="6285230"/>
          </a:xfrm>
        </p:grpSpPr>
        <p:pic>
          <p:nvPicPr>
            <p:cNvPr id="4" name="object 4"/>
            <p:cNvPicPr/>
            <p:nvPr/>
          </p:nvPicPr>
          <p:blipFill>
            <a:blip r:embed="rId2" cstate="print"/>
            <a:stretch>
              <a:fillRect/>
            </a:stretch>
          </p:blipFill>
          <p:spPr>
            <a:xfrm>
              <a:off x="428243" y="670559"/>
              <a:ext cx="5173980" cy="361188"/>
            </a:xfrm>
            <a:prstGeom prst="rect">
              <a:avLst/>
            </a:prstGeom>
          </p:spPr>
        </p:pic>
        <p:pic>
          <p:nvPicPr>
            <p:cNvPr id="5" name="object 5"/>
            <p:cNvPicPr/>
            <p:nvPr/>
          </p:nvPicPr>
          <p:blipFill>
            <a:blip r:embed="rId3" cstate="print"/>
            <a:stretch>
              <a:fillRect/>
            </a:stretch>
          </p:blipFill>
          <p:spPr>
            <a:xfrm>
              <a:off x="434403" y="327532"/>
              <a:ext cx="5161470" cy="364744"/>
            </a:xfrm>
            <a:prstGeom prst="rect">
              <a:avLst/>
            </a:prstGeom>
          </p:spPr>
        </p:pic>
        <p:pic>
          <p:nvPicPr>
            <p:cNvPr id="6" name="object 6"/>
            <p:cNvPicPr/>
            <p:nvPr/>
          </p:nvPicPr>
          <p:blipFill>
            <a:blip r:embed="rId4" cstate="print"/>
            <a:stretch>
              <a:fillRect/>
            </a:stretch>
          </p:blipFill>
          <p:spPr>
            <a:xfrm>
              <a:off x="426720" y="714756"/>
              <a:ext cx="5186171" cy="25908"/>
            </a:xfrm>
            <a:prstGeom prst="rect">
              <a:avLst/>
            </a:prstGeom>
          </p:spPr>
        </p:pic>
        <p:pic>
          <p:nvPicPr>
            <p:cNvPr id="7" name="object 7"/>
            <p:cNvPicPr/>
            <p:nvPr/>
          </p:nvPicPr>
          <p:blipFill>
            <a:blip r:embed="rId5" cstate="print"/>
            <a:stretch>
              <a:fillRect/>
            </a:stretch>
          </p:blipFill>
          <p:spPr>
            <a:xfrm>
              <a:off x="7078979" y="150876"/>
              <a:ext cx="2014727" cy="1866900"/>
            </a:xfrm>
            <a:prstGeom prst="rect">
              <a:avLst/>
            </a:prstGeom>
          </p:spPr>
        </p:pic>
        <p:pic>
          <p:nvPicPr>
            <p:cNvPr id="8" name="object 8"/>
            <p:cNvPicPr/>
            <p:nvPr/>
          </p:nvPicPr>
          <p:blipFill>
            <a:blip r:embed="rId6" cstate="print"/>
            <a:stretch>
              <a:fillRect/>
            </a:stretch>
          </p:blipFill>
          <p:spPr>
            <a:xfrm>
              <a:off x="6807707" y="2209799"/>
              <a:ext cx="2336292" cy="1752600"/>
            </a:xfrm>
            <a:prstGeom prst="rect">
              <a:avLst/>
            </a:prstGeom>
          </p:spPr>
        </p:pic>
        <p:pic>
          <p:nvPicPr>
            <p:cNvPr id="9" name="object 9"/>
            <p:cNvPicPr/>
            <p:nvPr/>
          </p:nvPicPr>
          <p:blipFill>
            <a:blip r:embed="rId7" cstate="print"/>
            <a:stretch>
              <a:fillRect/>
            </a:stretch>
          </p:blipFill>
          <p:spPr>
            <a:xfrm>
              <a:off x="6960107" y="4495799"/>
              <a:ext cx="2177796" cy="1705356"/>
            </a:xfrm>
            <a:prstGeom prst="rect">
              <a:avLst/>
            </a:prstGeom>
          </p:spPr>
        </p:pic>
        <p:pic>
          <p:nvPicPr>
            <p:cNvPr id="10" name="object 10"/>
            <p:cNvPicPr/>
            <p:nvPr/>
          </p:nvPicPr>
          <p:blipFill>
            <a:blip r:embed="rId8" cstate="print"/>
            <a:stretch>
              <a:fillRect/>
            </a:stretch>
          </p:blipFill>
          <p:spPr>
            <a:xfrm>
              <a:off x="158495" y="4495799"/>
              <a:ext cx="2133600" cy="1891284"/>
            </a:xfrm>
            <a:prstGeom prst="rect">
              <a:avLst/>
            </a:prstGeom>
          </p:spPr>
        </p:pic>
        <p:pic>
          <p:nvPicPr>
            <p:cNvPr id="11" name="object 11"/>
            <p:cNvPicPr/>
            <p:nvPr/>
          </p:nvPicPr>
          <p:blipFill>
            <a:blip r:embed="rId9" cstate="print"/>
            <a:stretch>
              <a:fillRect/>
            </a:stretch>
          </p:blipFill>
          <p:spPr>
            <a:xfrm>
              <a:off x="2292095" y="4544567"/>
              <a:ext cx="2372868" cy="1780032"/>
            </a:xfrm>
            <a:prstGeom prst="rect">
              <a:avLst/>
            </a:prstGeom>
          </p:spPr>
        </p:pic>
        <p:pic>
          <p:nvPicPr>
            <p:cNvPr id="12" name="object 12"/>
            <p:cNvPicPr/>
            <p:nvPr/>
          </p:nvPicPr>
          <p:blipFill>
            <a:blip r:embed="rId10" cstate="print"/>
            <a:stretch>
              <a:fillRect/>
            </a:stretch>
          </p:blipFill>
          <p:spPr>
            <a:xfrm>
              <a:off x="4870704" y="4498847"/>
              <a:ext cx="1937003" cy="1937004"/>
            </a:xfrm>
            <a:prstGeom prst="rect">
              <a:avLst/>
            </a:prstGeom>
          </p:spPr>
        </p:pic>
      </p:grpSp>
      <p:sp>
        <p:nvSpPr>
          <p:cNvPr id="13" name="object 13"/>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1218270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4939" y="1287526"/>
            <a:ext cx="8831580" cy="1949450"/>
          </a:xfrm>
          <a:prstGeom prst="rect">
            <a:avLst/>
          </a:prstGeom>
        </p:spPr>
        <p:txBody>
          <a:bodyPr vert="horz" wrap="square" lIns="0" tIns="48895" rIns="0" bIns="0" rtlCol="0">
            <a:spAutoFit/>
          </a:bodyPr>
          <a:lstStyle/>
          <a:p>
            <a:pPr marL="12700" marR="5080">
              <a:lnSpc>
                <a:spcPct val="90100"/>
              </a:lnSpc>
              <a:spcBef>
                <a:spcPts val="385"/>
              </a:spcBef>
            </a:pPr>
            <a:r>
              <a:rPr sz="2400" spc="100" dirty="0">
                <a:latin typeface="Cambria"/>
                <a:cs typeface="Cambria"/>
              </a:rPr>
              <a:t>EAR</a:t>
            </a:r>
            <a:r>
              <a:rPr sz="2400" spc="240" dirty="0">
                <a:latin typeface="Cambria"/>
                <a:cs typeface="Cambria"/>
              </a:rPr>
              <a:t> </a:t>
            </a:r>
            <a:r>
              <a:rPr sz="2400" spc="170" dirty="0">
                <a:latin typeface="Cambria"/>
                <a:cs typeface="Cambria"/>
              </a:rPr>
              <a:t>PROTECTION</a:t>
            </a:r>
            <a:r>
              <a:rPr sz="2400" spc="270" dirty="0">
                <a:latin typeface="Cambria"/>
                <a:cs typeface="Cambria"/>
              </a:rPr>
              <a:t> </a:t>
            </a:r>
            <a:r>
              <a:rPr sz="2400" spc="200" dirty="0">
                <a:latin typeface="Cambria"/>
                <a:cs typeface="Cambria"/>
              </a:rPr>
              <a:t>SHOULD</a:t>
            </a:r>
            <a:r>
              <a:rPr sz="2400" spc="229" dirty="0">
                <a:latin typeface="Cambria"/>
                <a:cs typeface="Cambria"/>
              </a:rPr>
              <a:t> </a:t>
            </a:r>
            <a:r>
              <a:rPr sz="2400" dirty="0">
                <a:latin typeface="Cambria"/>
                <a:cs typeface="Cambria"/>
              </a:rPr>
              <a:t>BE</a:t>
            </a:r>
            <a:r>
              <a:rPr sz="2400" spc="235" dirty="0">
                <a:latin typeface="Cambria"/>
                <a:cs typeface="Cambria"/>
              </a:rPr>
              <a:t> </a:t>
            </a:r>
            <a:r>
              <a:rPr sz="2400" spc="160" dirty="0">
                <a:latin typeface="Cambria"/>
                <a:cs typeface="Cambria"/>
              </a:rPr>
              <a:t>PROVIDED</a:t>
            </a:r>
            <a:r>
              <a:rPr sz="2400" spc="240" dirty="0">
                <a:latin typeface="Cambria"/>
                <a:cs typeface="Cambria"/>
              </a:rPr>
              <a:t> </a:t>
            </a:r>
            <a:r>
              <a:rPr sz="2400" spc="220" dirty="0">
                <a:latin typeface="Cambria"/>
                <a:cs typeface="Cambria"/>
              </a:rPr>
              <a:t>AND</a:t>
            </a:r>
            <a:r>
              <a:rPr sz="2400" spc="254" dirty="0">
                <a:latin typeface="Cambria"/>
                <a:cs typeface="Cambria"/>
              </a:rPr>
              <a:t> </a:t>
            </a:r>
            <a:r>
              <a:rPr sz="2400" spc="165" dirty="0">
                <a:latin typeface="Cambria"/>
                <a:cs typeface="Cambria"/>
              </a:rPr>
              <a:t>MUST</a:t>
            </a:r>
            <a:r>
              <a:rPr sz="2400" spc="229" dirty="0">
                <a:latin typeface="Cambria"/>
                <a:cs typeface="Cambria"/>
              </a:rPr>
              <a:t> </a:t>
            </a:r>
            <a:r>
              <a:rPr sz="2400" spc="-25" dirty="0">
                <a:latin typeface="Cambria"/>
                <a:cs typeface="Cambria"/>
              </a:rPr>
              <a:t>BE </a:t>
            </a:r>
            <a:r>
              <a:rPr sz="2400" spc="150" dirty="0">
                <a:latin typeface="Cambria"/>
                <a:cs typeface="Cambria"/>
              </a:rPr>
              <a:t>WORN</a:t>
            </a:r>
            <a:r>
              <a:rPr sz="2400" spc="229" dirty="0">
                <a:latin typeface="Cambria"/>
                <a:cs typeface="Cambria"/>
              </a:rPr>
              <a:t> </a:t>
            </a:r>
            <a:r>
              <a:rPr sz="2400" spc="95" dirty="0">
                <a:latin typeface="Cambria"/>
                <a:cs typeface="Cambria"/>
              </a:rPr>
              <a:t>BY</a:t>
            </a:r>
            <a:r>
              <a:rPr sz="2400" spc="240" dirty="0">
                <a:latin typeface="Cambria"/>
                <a:cs typeface="Cambria"/>
              </a:rPr>
              <a:t> </a:t>
            </a:r>
            <a:r>
              <a:rPr sz="2400" spc="110" dirty="0">
                <a:latin typeface="Cambria"/>
                <a:cs typeface="Cambria"/>
              </a:rPr>
              <a:t>ALL</a:t>
            </a:r>
            <a:r>
              <a:rPr sz="2400" spc="245" dirty="0">
                <a:latin typeface="Cambria"/>
                <a:cs typeface="Cambria"/>
              </a:rPr>
              <a:t> </a:t>
            </a:r>
            <a:r>
              <a:rPr sz="2400" spc="95" dirty="0">
                <a:latin typeface="Cambria"/>
                <a:cs typeface="Cambria"/>
              </a:rPr>
              <a:t>EMPLOYEES</a:t>
            </a:r>
            <a:r>
              <a:rPr sz="2400" spc="250" dirty="0">
                <a:latin typeface="Cambria"/>
                <a:cs typeface="Cambria"/>
              </a:rPr>
              <a:t> </a:t>
            </a:r>
            <a:r>
              <a:rPr sz="2400" spc="125" dirty="0">
                <a:latin typeface="Cambria"/>
                <a:cs typeface="Cambria"/>
              </a:rPr>
              <a:t>EXPOSED</a:t>
            </a:r>
            <a:r>
              <a:rPr sz="2400" spc="220" dirty="0">
                <a:latin typeface="Cambria"/>
                <a:cs typeface="Cambria"/>
              </a:rPr>
              <a:t> </a:t>
            </a:r>
            <a:r>
              <a:rPr sz="2400" spc="265" dirty="0">
                <a:latin typeface="Cambria"/>
                <a:cs typeface="Cambria"/>
              </a:rPr>
              <a:t>TO</a:t>
            </a:r>
            <a:r>
              <a:rPr sz="2400" spc="240" dirty="0">
                <a:latin typeface="Cambria"/>
                <a:cs typeface="Cambria"/>
              </a:rPr>
              <a:t> </a:t>
            </a:r>
            <a:r>
              <a:rPr sz="2400" spc="185" dirty="0">
                <a:latin typeface="Cambria"/>
                <a:cs typeface="Cambria"/>
              </a:rPr>
              <a:t>AN</a:t>
            </a:r>
            <a:r>
              <a:rPr sz="2400" spc="245" dirty="0">
                <a:latin typeface="Cambria"/>
                <a:cs typeface="Cambria"/>
              </a:rPr>
              <a:t> </a:t>
            </a:r>
            <a:r>
              <a:rPr sz="2400" spc="185" dirty="0">
                <a:latin typeface="Cambria"/>
                <a:cs typeface="Cambria"/>
              </a:rPr>
              <a:t>8</a:t>
            </a:r>
            <a:r>
              <a:rPr sz="2400" spc="225" dirty="0">
                <a:latin typeface="Cambria"/>
                <a:cs typeface="Cambria"/>
              </a:rPr>
              <a:t> </a:t>
            </a:r>
            <a:r>
              <a:rPr sz="2400" spc="215" dirty="0">
                <a:latin typeface="Cambria"/>
                <a:cs typeface="Cambria"/>
              </a:rPr>
              <a:t>HOUR</a:t>
            </a:r>
            <a:r>
              <a:rPr sz="2400" spc="245" dirty="0">
                <a:latin typeface="Cambria"/>
                <a:cs typeface="Cambria"/>
              </a:rPr>
              <a:t> </a:t>
            </a:r>
            <a:r>
              <a:rPr sz="2400" spc="185" dirty="0">
                <a:latin typeface="Cambria"/>
                <a:cs typeface="Cambria"/>
              </a:rPr>
              <a:t>OF</a:t>
            </a:r>
            <a:r>
              <a:rPr sz="2400" spc="235" dirty="0">
                <a:latin typeface="Cambria"/>
                <a:cs typeface="Cambria"/>
              </a:rPr>
              <a:t> </a:t>
            </a:r>
            <a:r>
              <a:rPr sz="2400" spc="155" dirty="0">
                <a:latin typeface="Cambria"/>
                <a:cs typeface="Cambria"/>
              </a:rPr>
              <a:t>85 </a:t>
            </a:r>
            <a:r>
              <a:rPr sz="2400" spc="130" dirty="0">
                <a:latin typeface="Cambria"/>
                <a:cs typeface="Cambria"/>
              </a:rPr>
              <a:t>DB</a:t>
            </a:r>
            <a:r>
              <a:rPr sz="2400" spc="240" dirty="0">
                <a:latin typeface="Cambria"/>
                <a:cs typeface="Cambria"/>
              </a:rPr>
              <a:t> </a:t>
            </a:r>
            <a:r>
              <a:rPr sz="2400" spc="225" dirty="0">
                <a:latin typeface="Cambria"/>
                <a:cs typeface="Cambria"/>
              </a:rPr>
              <a:t>OR</a:t>
            </a:r>
            <a:r>
              <a:rPr sz="2400" spc="250" dirty="0">
                <a:latin typeface="Cambria"/>
                <a:cs typeface="Cambria"/>
              </a:rPr>
              <a:t> </a:t>
            </a:r>
            <a:r>
              <a:rPr sz="2400" spc="130" dirty="0">
                <a:latin typeface="Cambria"/>
                <a:cs typeface="Cambria"/>
              </a:rPr>
              <a:t>GREATER</a:t>
            </a:r>
            <a:endParaRPr sz="2400">
              <a:latin typeface="Cambria"/>
              <a:cs typeface="Cambria"/>
            </a:endParaRPr>
          </a:p>
          <a:p>
            <a:pPr marL="461645" indent="-448945">
              <a:lnSpc>
                <a:spcPct val="100000"/>
              </a:lnSpc>
              <a:spcBef>
                <a:spcPts val="585"/>
              </a:spcBef>
              <a:buClr>
                <a:srgbClr val="393939"/>
              </a:buClr>
              <a:buSzPct val="129166"/>
              <a:buFont typeface="Wingdings"/>
              <a:buChar char=""/>
              <a:tabLst>
                <a:tab pos="461645" algn="l"/>
              </a:tabLst>
            </a:pPr>
            <a:r>
              <a:rPr sz="2400" spc="100" dirty="0">
                <a:latin typeface="Cambria"/>
                <a:cs typeface="Cambria"/>
              </a:rPr>
              <a:t>EAR</a:t>
            </a:r>
            <a:r>
              <a:rPr sz="2400" spc="235" dirty="0">
                <a:latin typeface="Cambria"/>
                <a:cs typeface="Cambria"/>
              </a:rPr>
              <a:t> </a:t>
            </a:r>
            <a:r>
              <a:rPr sz="2400" spc="85" dirty="0">
                <a:latin typeface="Cambria"/>
                <a:cs typeface="Cambria"/>
              </a:rPr>
              <a:t>MUFF</a:t>
            </a:r>
            <a:endParaRPr sz="2400">
              <a:latin typeface="Cambria"/>
              <a:cs typeface="Cambria"/>
            </a:endParaRPr>
          </a:p>
          <a:p>
            <a:pPr marL="461645" indent="-448945">
              <a:lnSpc>
                <a:spcPct val="100000"/>
              </a:lnSpc>
              <a:spcBef>
                <a:spcPts val="590"/>
              </a:spcBef>
              <a:buClr>
                <a:srgbClr val="393939"/>
              </a:buClr>
              <a:buSzPct val="129166"/>
              <a:buFont typeface="Wingdings"/>
              <a:buChar char=""/>
              <a:tabLst>
                <a:tab pos="461645" algn="l"/>
              </a:tabLst>
            </a:pPr>
            <a:r>
              <a:rPr sz="2400" spc="100" dirty="0">
                <a:latin typeface="Cambria"/>
                <a:cs typeface="Cambria"/>
              </a:rPr>
              <a:t>EAR</a:t>
            </a:r>
            <a:r>
              <a:rPr sz="2400" spc="235" dirty="0">
                <a:latin typeface="Cambria"/>
                <a:cs typeface="Cambria"/>
              </a:rPr>
              <a:t> </a:t>
            </a:r>
            <a:r>
              <a:rPr sz="2400" spc="130" dirty="0">
                <a:latin typeface="Cambria"/>
                <a:cs typeface="Cambria"/>
              </a:rPr>
              <a:t>PLUG</a:t>
            </a:r>
            <a:endParaRPr sz="2400">
              <a:latin typeface="Cambria"/>
              <a:cs typeface="Cambria"/>
            </a:endParaRPr>
          </a:p>
        </p:txBody>
      </p:sp>
      <p:grpSp>
        <p:nvGrpSpPr>
          <p:cNvPr id="3" name="object 3"/>
          <p:cNvGrpSpPr/>
          <p:nvPr/>
        </p:nvGrpSpPr>
        <p:grpSpPr>
          <a:xfrm>
            <a:off x="304800" y="333756"/>
            <a:ext cx="8555990" cy="6296025"/>
            <a:chOff x="304800" y="333756"/>
            <a:chExt cx="8555990" cy="6296025"/>
          </a:xfrm>
        </p:grpSpPr>
        <p:pic>
          <p:nvPicPr>
            <p:cNvPr id="4" name="object 4"/>
            <p:cNvPicPr/>
            <p:nvPr/>
          </p:nvPicPr>
          <p:blipFill>
            <a:blip r:embed="rId2" cstate="print"/>
            <a:stretch>
              <a:fillRect/>
            </a:stretch>
          </p:blipFill>
          <p:spPr>
            <a:xfrm>
              <a:off x="361188" y="670560"/>
              <a:ext cx="5157216" cy="355091"/>
            </a:xfrm>
            <a:prstGeom prst="rect">
              <a:avLst/>
            </a:prstGeom>
          </p:spPr>
        </p:pic>
        <p:pic>
          <p:nvPicPr>
            <p:cNvPr id="5" name="object 5"/>
            <p:cNvPicPr/>
            <p:nvPr/>
          </p:nvPicPr>
          <p:blipFill>
            <a:blip r:embed="rId3" cstate="print"/>
            <a:stretch>
              <a:fillRect/>
            </a:stretch>
          </p:blipFill>
          <p:spPr>
            <a:xfrm>
              <a:off x="367372" y="333756"/>
              <a:ext cx="5145443" cy="353060"/>
            </a:xfrm>
            <a:prstGeom prst="rect">
              <a:avLst/>
            </a:prstGeom>
          </p:spPr>
        </p:pic>
        <p:pic>
          <p:nvPicPr>
            <p:cNvPr id="6" name="object 6"/>
            <p:cNvPicPr/>
            <p:nvPr/>
          </p:nvPicPr>
          <p:blipFill>
            <a:blip r:embed="rId4" cstate="print"/>
            <a:stretch>
              <a:fillRect/>
            </a:stretch>
          </p:blipFill>
          <p:spPr>
            <a:xfrm>
              <a:off x="350519" y="714756"/>
              <a:ext cx="5167883" cy="25908"/>
            </a:xfrm>
            <a:prstGeom prst="rect">
              <a:avLst/>
            </a:prstGeom>
          </p:spPr>
        </p:pic>
        <p:pic>
          <p:nvPicPr>
            <p:cNvPr id="7" name="object 7"/>
            <p:cNvPicPr/>
            <p:nvPr/>
          </p:nvPicPr>
          <p:blipFill>
            <a:blip r:embed="rId5" cstate="print"/>
            <a:stretch>
              <a:fillRect/>
            </a:stretch>
          </p:blipFill>
          <p:spPr>
            <a:xfrm>
              <a:off x="6324600" y="3124200"/>
              <a:ext cx="2535936" cy="3505200"/>
            </a:xfrm>
            <a:prstGeom prst="rect">
              <a:avLst/>
            </a:prstGeom>
          </p:spPr>
        </p:pic>
        <p:pic>
          <p:nvPicPr>
            <p:cNvPr id="8" name="object 8"/>
            <p:cNvPicPr/>
            <p:nvPr/>
          </p:nvPicPr>
          <p:blipFill>
            <a:blip r:embed="rId6" cstate="print"/>
            <a:stretch>
              <a:fillRect/>
            </a:stretch>
          </p:blipFill>
          <p:spPr>
            <a:xfrm>
              <a:off x="304800" y="3657600"/>
              <a:ext cx="2971800" cy="2971800"/>
            </a:xfrm>
            <a:prstGeom prst="rect">
              <a:avLst/>
            </a:prstGeom>
          </p:spPr>
        </p:pic>
        <p:pic>
          <p:nvPicPr>
            <p:cNvPr id="9" name="object 9"/>
            <p:cNvPicPr/>
            <p:nvPr/>
          </p:nvPicPr>
          <p:blipFill>
            <a:blip r:embed="rId7" cstate="print"/>
            <a:stretch>
              <a:fillRect/>
            </a:stretch>
          </p:blipFill>
          <p:spPr>
            <a:xfrm>
              <a:off x="3483864" y="3657600"/>
              <a:ext cx="2840736" cy="2743200"/>
            </a:xfrm>
            <a:prstGeom prst="rect">
              <a:avLst/>
            </a:prstGeom>
          </p:spPr>
        </p:pic>
      </p:grpSp>
      <p:sp>
        <p:nvSpPr>
          <p:cNvPr id="10" name="object 10"/>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2183135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1095502"/>
            <a:ext cx="2172335" cy="887094"/>
          </a:xfrm>
          <a:prstGeom prst="rect">
            <a:avLst/>
          </a:prstGeom>
        </p:spPr>
        <p:txBody>
          <a:bodyPr vert="horz" wrap="square" lIns="0" tIns="12700" rIns="0" bIns="0" rtlCol="0">
            <a:spAutoFit/>
          </a:bodyPr>
          <a:lstStyle/>
          <a:p>
            <a:pPr marL="461645" indent="-448945">
              <a:lnSpc>
                <a:spcPct val="100000"/>
              </a:lnSpc>
              <a:spcBef>
                <a:spcPts val="100"/>
              </a:spcBef>
              <a:buClr>
                <a:srgbClr val="393939"/>
              </a:buClr>
              <a:buSzPct val="129166"/>
              <a:buFont typeface="Wingdings"/>
              <a:buChar char=""/>
              <a:tabLst>
                <a:tab pos="461645" algn="l"/>
              </a:tabLst>
            </a:pPr>
            <a:r>
              <a:rPr sz="2400" spc="100" dirty="0">
                <a:latin typeface="Cambria"/>
                <a:cs typeface="Cambria"/>
              </a:rPr>
              <a:t>EAR</a:t>
            </a:r>
            <a:r>
              <a:rPr sz="2400" spc="235" dirty="0">
                <a:latin typeface="Cambria"/>
                <a:cs typeface="Cambria"/>
              </a:rPr>
              <a:t> </a:t>
            </a:r>
            <a:r>
              <a:rPr sz="2400" spc="135" dirty="0">
                <a:latin typeface="Cambria"/>
                <a:cs typeface="Cambria"/>
              </a:rPr>
              <a:t>PLUGS</a:t>
            </a:r>
            <a:endParaRPr sz="2400">
              <a:latin typeface="Cambria"/>
              <a:cs typeface="Cambria"/>
            </a:endParaRPr>
          </a:p>
          <a:p>
            <a:pPr marL="461645" indent="-448945">
              <a:lnSpc>
                <a:spcPct val="100000"/>
              </a:lnSpc>
              <a:spcBef>
                <a:spcPts val="875"/>
              </a:spcBef>
              <a:buClr>
                <a:srgbClr val="393939"/>
              </a:buClr>
              <a:buSzPct val="129166"/>
              <a:buFont typeface="Wingdings"/>
              <a:buChar char=""/>
              <a:tabLst>
                <a:tab pos="461645" algn="l"/>
              </a:tabLst>
            </a:pPr>
            <a:r>
              <a:rPr sz="2400" spc="100" dirty="0">
                <a:latin typeface="Cambria"/>
                <a:cs typeface="Cambria"/>
              </a:rPr>
              <a:t>EAR</a:t>
            </a:r>
            <a:r>
              <a:rPr sz="2400" spc="240" dirty="0">
                <a:latin typeface="Cambria"/>
                <a:cs typeface="Cambria"/>
              </a:rPr>
              <a:t> </a:t>
            </a:r>
            <a:r>
              <a:rPr sz="2400" spc="90" dirty="0">
                <a:latin typeface="Cambria"/>
                <a:cs typeface="Cambria"/>
              </a:rPr>
              <a:t>MUFFS</a:t>
            </a:r>
            <a:endParaRPr sz="2400">
              <a:latin typeface="Cambria"/>
              <a:cs typeface="Cambria"/>
            </a:endParaRPr>
          </a:p>
        </p:txBody>
      </p:sp>
      <p:grpSp>
        <p:nvGrpSpPr>
          <p:cNvPr id="3" name="object 3"/>
          <p:cNvGrpSpPr/>
          <p:nvPr/>
        </p:nvGrpSpPr>
        <p:grpSpPr>
          <a:xfrm>
            <a:off x="132587" y="327533"/>
            <a:ext cx="8547100" cy="6177280"/>
            <a:chOff x="132587" y="327533"/>
            <a:chExt cx="8547100" cy="6177280"/>
          </a:xfrm>
        </p:grpSpPr>
        <p:pic>
          <p:nvPicPr>
            <p:cNvPr id="4" name="object 4"/>
            <p:cNvPicPr/>
            <p:nvPr/>
          </p:nvPicPr>
          <p:blipFill>
            <a:blip r:embed="rId2" cstate="print"/>
            <a:stretch>
              <a:fillRect/>
            </a:stretch>
          </p:blipFill>
          <p:spPr>
            <a:xfrm>
              <a:off x="132587" y="670560"/>
              <a:ext cx="5233416" cy="361188"/>
            </a:xfrm>
            <a:prstGeom prst="rect">
              <a:avLst/>
            </a:prstGeom>
          </p:spPr>
        </p:pic>
        <p:pic>
          <p:nvPicPr>
            <p:cNvPr id="5" name="object 5"/>
            <p:cNvPicPr/>
            <p:nvPr/>
          </p:nvPicPr>
          <p:blipFill>
            <a:blip r:embed="rId3" cstate="print"/>
            <a:stretch>
              <a:fillRect/>
            </a:stretch>
          </p:blipFill>
          <p:spPr>
            <a:xfrm>
              <a:off x="138772" y="327533"/>
              <a:ext cx="5220881" cy="362712"/>
            </a:xfrm>
            <a:prstGeom prst="rect">
              <a:avLst/>
            </a:prstGeom>
          </p:spPr>
        </p:pic>
        <p:pic>
          <p:nvPicPr>
            <p:cNvPr id="6" name="object 6"/>
            <p:cNvPicPr/>
            <p:nvPr/>
          </p:nvPicPr>
          <p:blipFill>
            <a:blip r:embed="rId4" cstate="print"/>
            <a:stretch>
              <a:fillRect/>
            </a:stretch>
          </p:blipFill>
          <p:spPr>
            <a:xfrm>
              <a:off x="304800" y="3657599"/>
              <a:ext cx="5039868" cy="2843784"/>
            </a:xfrm>
            <a:prstGeom prst="rect">
              <a:avLst/>
            </a:prstGeom>
          </p:spPr>
        </p:pic>
        <p:pic>
          <p:nvPicPr>
            <p:cNvPr id="7" name="object 7"/>
            <p:cNvPicPr/>
            <p:nvPr/>
          </p:nvPicPr>
          <p:blipFill>
            <a:blip r:embed="rId5" cstate="print"/>
            <a:stretch>
              <a:fillRect/>
            </a:stretch>
          </p:blipFill>
          <p:spPr>
            <a:xfrm>
              <a:off x="5396484" y="3657599"/>
              <a:ext cx="3282696" cy="2846832"/>
            </a:xfrm>
            <a:prstGeom prst="rect">
              <a:avLst/>
            </a:prstGeom>
          </p:spPr>
        </p:pic>
      </p:grpSp>
      <p:sp>
        <p:nvSpPr>
          <p:cNvPr id="8" name="object 8"/>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263264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28600" y="222377"/>
            <a:ext cx="8487410" cy="5949950"/>
            <a:chOff x="228600" y="222377"/>
            <a:chExt cx="8487410" cy="5949950"/>
          </a:xfrm>
        </p:grpSpPr>
        <p:pic>
          <p:nvPicPr>
            <p:cNvPr id="4" name="object 4"/>
            <p:cNvPicPr/>
            <p:nvPr/>
          </p:nvPicPr>
          <p:blipFill>
            <a:blip r:embed="rId2" cstate="print"/>
            <a:stretch>
              <a:fillRect/>
            </a:stretch>
          </p:blipFill>
          <p:spPr>
            <a:xfrm>
              <a:off x="305854" y="565404"/>
              <a:ext cx="8093925" cy="361188"/>
            </a:xfrm>
            <a:prstGeom prst="rect">
              <a:avLst/>
            </a:prstGeom>
          </p:spPr>
        </p:pic>
        <p:pic>
          <p:nvPicPr>
            <p:cNvPr id="5" name="object 5"/>
            <p:cNvPicPr/>
            <p:nvPr/>
          </p:nvPicPr>
          <p:blipFill>
            <a:blip r:embed="rId3" cstate="print"/>
            <a:stretch>
              <a:fillRect/>
            </a:stretch>
          </p:blipFill>
          <p:spPr>
            <a:xfrm>
              <a:off x="321462" y="222377"/>
              <a:ext cx="8045551" cy="362838"/>
            </a:xfrm>
            <a:prstGeom prst="rect">
              <a:avLst/>
            </a:prstGeom>
          </p:spPr>
        </p:pic>
        <p:pic>
          <p:nvPicPr>
            <p:cNvPr id="6" name="object 6"/>
            <p:cNvPicPr/>
            <p:nvPr/>
          </p:nvPicPr>
          <p:blipFill>
            <a:blip r:embed="rId4" cstate="print"/>
            <a:stretch>
              <a:fillRect/>
            </a:stretch>
          </p:blipFill>
          <p:spPr>
            <a:xfrm>
              <a:off x="316992" y="1175004"/>
              <a:ext cx="3817620" cy="361188"/>
            </a:xfrm>
            <a:prstGeom prst="rect">
              <a:avLst/>
            </a:prstGeom>
          </p:spPr>
        </p:pic>
        <p:pic>
          <p:nvPicPr>
            <p:cNvPr id="7" name="object 7"/>
            <p:cNvPicPr/>
            <p:nvPr/>
          </p:nvPicPr>
          <p:blipFill>
            <a:blip r:embed="rId5" cstate="print"/>
            <a:stretch>
              <a:fillRect/>
            </a:stretch>
          </p:blipFill>
          <p:spPr>
            <a:xfrm>
              <a:off x="305854" y="831977"/>
              <a:ext cx="3838917" cy="467868"/>
            </a:xfrm>
            <a:prstGeom prst="rect">
              <a:avLst/>
            </a:prstGeom>
          </p:spPr>
        </p:pic>
        <p:pic>
          <p:nvPicPr>
            <p:cNvPr id="8" name="object 8"/>
            <p:cNvPicPr/>
            <p:nvPr/>
          </p:nvPicPr>
          <p:blipFill>
            <a:blip r:embed="rId6" cstate="print"/>
            <a:stretch>
              <a:fillRect/>
            </a:stretch>
          </p:blipFill>
          <p:spPr>
            <a:xfrm>
              <a:off x="228600" y="2514600"/>
              <a:ext cx="4764023" cy="3657600"/>
            </a:xfrm>
            <a:prstGeom prst="rect">
              <a:avLst/>
            </a:prstGeom>
          </p:spPr>
        </p:pic>
        <p:pic>
          <p:nvPicPr>
            <p:cNvPr id="9" name="object 9"/>
            <p:cNvPicPr/>
            <p:nvPr/>
          </p:nvPicPr>
          <p:blipFill>
            <a:blip r:embed="rId7" cstate="print"/>
            <a:stretch>
              <a:fillRect/>
            </a:stretch>
          </p:blipFill>
          <p:spPr>
            <a:xfrm>
              <a:off x="5515355" y="2286000"/>
              <a:ext cx="3200400" cy="3508248"/>
            </a:xfrm>
            <a:prstGeom prst="rect">
              <a:avLst/>
            </a:prstGeom>
          </p:spPr>
        </p:pic>
      </p:grpSp>
      <p:sp>
        <p:nvSpPr>
          <p:cNvPr id="10" name="object 10"/>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1569715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417576" y="670559"/>
              <a:ext cx="7226808" cy="361188"/>
            </a:xfrm>
            <a:prstGeom prst="rect">
              <a:avLst/>
            </a:prstGeom>
          </p:spPr>
        </p:pic>
        <p:pic>
          <p:nvPicPr>
            <p:cNvPr id="4" name="object 4"/>
            <p:cNvPicPr/>
            <p:nvPr/>
          </p:nvPicPr>
          <p:blipFill>
            <a:blip r:embed="rId3" cstate="print"/>
            <a:stretch>
              <a:fillRect/>
            </a:stretch>
          </p:blipFill>
          <p:spPr>
            <a:xfrm>
              <a:off x="424256" y="327533"/>
              <a:ext cx="7213396" cy="364744"/>
            </a:xfrm>
            <a:prstGeom prst="rect">
              <a:avLst/>
            </a:prstGeom>
          </p:spPr>
        </p:pic>
        <p:pic>
          <p:nvPicPr>
            <p:cNvPr id="5" name="object 5"/>
            <p:cNvPicPr/>
            <p:nvPr/>
          </p:nvPicPr>
          <p:blipFill>
            <a:blip r:embed="rId4" cstate="print"/>
            <a:stretch>
              <a:fillRect/>
            </a:stretch>
          </p:blipFill>
          <p:spPr>
            <a:xfrm>
              <a:off x="421766" y="714755"/>
              <a:ext cx="7232904" cy="25908"/>
            </a:xfrm>
            <a:prstGeom prst="rect">
              <a:avLst/>
            </a:prstGeom>
          </p:spPr>
        </p:pic>
        <p:pic>
          <p:nvPicPr>
            <p:cNvPr id="6" name="object 6"/>
            <p:cNvPicPr/>
            <p:nvPr/>
          </p:nvPicPr>
          <p:blipFill>
            <a:blip r:embed="rId5" cstate="print"/>
            <a:stretch>
              <a:fillRect/>
            </a:stretch>
          </p:blipFill>
          <p:spPr>
            <a:xfrm>
              <a:off x="228600" y="990600"/>
              <a:ext cx="8534400" cy="5638800"/>
            </a:xfrm>
            <a:prstGeom prst="rect">
              <a:avLst/>
            </a:prstGeom>
          </p:spPr>
        </p:pic>
      </p:grpSp>
      <p:sp>
        <p:nvSpPr>
          <p:cNvPr id="7" name="object 7"/>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3530482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851254"/>
            <a:ext cx="7108825" cy="3398366"/>
          </a:xfrm>
          <a:prstGeom prst="rect">
            <a:avLst/>
          </a:prstGeom>
        </p:spPr>
        <p:txBody>
          <a:bodyPr vert="horz" wrap="square" lIns="0" tIns="12700" rIns="0" bIns="0" rtlCol="0">
            <a:spAutoFit/>
          </a:bodyPr>
          <a:lstStyle/>
          <a:p>
            <a:pPr marL="12700">
              <a:lnSpc>
                <a:spcPct val="100000"/>
              </a:lnSpc>
              <a:spcBef>
                <a:spcPts val="100"/>
              </a:spcBef>
            </a:pPr>
            <a:r>
              <a:rPr lang="en-US" b="0" u="none" spc="-25" dirty="0" smtClean="0">
                <a:latin typeface="Arial MT"/>
                <a:cs typeface="Arial MT"/>
              </a:rPr>
              <a:t/>
            </a:r>
            <a:br>
              <a:rPr lang="en-US" b="0" u="none" spc="-25" dirty="0" smtClean="0">
                <a:latin typeface="Arial MT"/>
                <a:cs typeface="Arial MT"/>
              </a:rPr>
            </a:br>
            <a:r>
              <a:rPr lang="en-US" b="0" spc="-25" dirty="0">
                <a:latin typeface="Arial MT"/>
                <a:cs typeface="Arial MT"/>
              </a:rPr>
              <a:t/>
            </a:r>
            <a:br>
              <a:rPr lang="en-US" b="0" spc="-25" dirty="0">
                <a:latin typeface="Arial MT"/>
                <a:cs typeface="Arial MT"/>
              </a:rPr>
            </a:br>
            <a:r>
              <a:rPr lang="en-US" b="0" spc="-25" dirty="0" smtClean="0">
                <a:latin typeface="Arial MT"/>
                <a:cs typeface="Arial MT"/>
              </a:rPr>
              <a:t/>
            </a:r>
            <a:br>
              <a:rPr lang="en-US" b="0" spc="-25" dirty="0" smtClean="0">
                <a:latin typeface="Arial MT"/>
                <a:cs typeface="Arial MT"/>
              </a:rPr>
            </a:br>
            <a:r>
              <a:rPr b="0" u="none" spc="-25" dirty="0" smtClean="0">
                <a:latin typeface="Arial MT"/>
                <a:cs typeface="Arial MT"/>
              </a:rPr>
              <a:t>HEALTH</a:t>
            </a:r>
            <a:r>
              <a:rPr b="0" u="none" spc="-60" dirty="0" smtClean="0">
                <a:latin typeface="Arial MT"/>
                <a:cs typeface="Arial MT"/>
              </a:rPr>
              <a:t> </a:t>
            </a:r>
            <a:r>
              <a:rPr b="0" u="none" dirty="0">
                <a:latin typeface="Arial MT"/>
                <a:cs typeface="Arial MT"/>
              </a:rPr>
              <a:t>IS</a:t>
            </a:r>
            <a:r>
              <a:rPr b="0" u="none" spc="-75" dirty="0">
                <a:latin typeface="Arial MT"/>
                <a:cs typeface="Arial MT"/>
              </a:rPr>
              <a:t> </a:t>
            </a:r>
            <a:r>
              <a:rPr b="0" u="none" dirty="0">
                <a:latin typeface="Arial MT"/>
                <a:cs typeface="Arial MT"/>
              </a:rPr>
              <a:t>FREEDOM</a:t>
            </a:r>
            <a:r>
              <a:rPr b="0" u="none" spc="-65" dirty="0">
                <a:latin typeface="Arial MT"/>
                <a:cs typeface="Arial MT"/>
              </a:rPr>
              <a:t> </a:t>
            </a:r>
            <a:r>
              <a:rPr b="0" u="none" dirty="0">
                <a:latin typeface="Arial MT"/>
                <a:cs typeface="Arial MT"/>
              </a:rPr>
              <a:t>FROM</a:t>
            </a:r>
            <a:r>
              <a:rPr b="0" u="none" spc="-65" dirty="0">
                <a:latin typeface="Arial MT"/>
                <a:cs typeface="Arial MT"/>
              </a:rPr>
              <a:t> </a:t>
            </a:r>
            <a:r>
              <a:rPr b="0" u="none" spc="-10" dirty="0">
                <a:latin typeface="Arial MT"/>
                <a:cs typeface="Arial MT"/>
              </a:rPr>
              <a:t>ILLNESS/DISEASES</a:t>
            </a:r>
          </a:p>
        </p:txBody>
      </p:sp>
      <p:sp>
        <p:nvSpPr>
          <p:cNvPr id="3" name="object 3"/>
          <p:cNvSpPr txBox="1"/>
          <p:nvPr/>
        </p:nvSpPr>
        <p:spPr>
          <a:xfrm>
            <a:off x="231140" y="2632964"/>
            <a:ext cx="8502650"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MT"/>
                <a:cs typeface="Arial MT"/>
              </a:rPr>
              <a:t>(Health</a:t>
            </a:r>
            <a:r>
              <a:rPr sz="2400" spc="-55" dirty="0">
                <a:latin typeface="Arial MT"/>
                <a:cs typeface="Arial MT"/>
              </a:rPr>
              <a:t> </a:t>
            </a:r>
            <a:r>
              <a:rPr sz="2400" dirty="0">
                <a:latin typeface="Arial MT"/>
                <a:cs typeface="Arial MT"/>
              </a:rPr>
              <a:t>is</a:t>
            </a:r>
            <a:r>
              <a:rPr sz="2400" spc="-65"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state</a:t>
            </a:r>
            <a:r>
              <a:rPr sz="2400" spc="-80" dirty="0">
                <a:latin typeface="Arial MT"/>
                <a:cs typeface="Arial MT"/>
              </a:rPr>
              <a:t> </a:t>
            </a:r>
            <a:r>
              <a:rPr sz="2400" dirty="0">
                <a:latin typeface="Arial MT"/>
                <a:cs typeface="Arial MT"/>
              </a:rPr>
              <a:t>of</a:t>
            </a:r>
            <a:r>
              <a:rPr sz="2400" spc="-65" dirty="0">
                <a:latin typeface="Arial MT"/>
                <a:cs typeface="Arial MT"/>
              </a:rPr>
              <a:t> </a:t>
            </a:r>
            <a:r>
              <a:rPr sz="2400" dirty="0">
                <a:latin typeface="Arial MT"/>
                <a:cs typeface="Arial MT"/>
              </a:rPr>
              <a:t>complete</a:t>
            </a:r>
            <a:r>
              <a:rPr sz="2400" spc="-60" dirty="0">
                <a:latin typeface="Arial MT"/>
                <a:cs typeface="Arial MT"/>
              </a:rPr>
              <a:t> </a:t>
            </a:r>
            <a:r>
              <a:rPr sz="2400" dirty="0">
                <a:latin typeface="Arial MT"/>
                <a:cs typeface="Arial MT"/>
              </a:rPr>
              <a:t>physical,</a:t>
            </a:r>
            <a:r>
              <a:rPr sz="2400" spc="-55" dirty="0">
                <a:latin typeface="Arial MT"/>
                <a:cs typeface="Arial MT"/>
              </a:rPr>
              <a:t> </a:t>
            </a:r>
            <a:r>
              <a:rPr sz="2400" dirty="0">
                <a:latin typeface="Arial MT"/>
                <a:cs typeface="Arial MT"/>
              </a:rPr>
              <a:t>mental</a:t>
            </a:r>
            <a:r>
              <a:rPr sz="2400" spc="-65" dirty="0">
                <a:latin typeface="Arial MT"/>
                <a:cs typeface="Arial MT"/>
              </a:rPr>
              <a:t> </a:t>
            </a:r>
            <a:r>
              <a:rPr sz="2400" dirty="0">
                <a:latin typeface="Arial MT"/>
                <a:cs typeface="Arial MT"/>
              </a:rPr>
              <a:t>and</a:t>
            </a:r>
            <a:r>
              <a:rPr sz="2400" spc="-60" dirty="0">
                <a:latin typeface="Arial MT"/>
                <a:cs typeface="Arial MT"/>
              </a:rPr>
              <a:t> </a:t>
            </a:r>
            <a:r>
              <a:rPr sz="2400" dirty="0">
                <a:latin typeface="Arial MT"/>
                <a:cs typeface="Arial MT"/>
              </a:rPr>
              <a:t>social</a:t>
            </a:r>
            <a:r>
              <a:rPr sz="2400" spc="-45" dirty="0">
                <a:latin typeface="Arial MT"/>
                <a:cs typeface="Arial MT"/>
              </a:rPr>
              <a:t> </a:t>
            </a:r>
            <a:r>
              <a:rPr sz="2400" dirty="0">
                <a:latin typeface="Arial MT"/>
                <a:cs typeface="Arial MT"/>
              </a:rPr>
              <a:t>well</a:t>
            </a:r>
            <a:r>
              <a:rPr sz="2400" spc="-25" dirty="0">
                <a:latin typeface="Arial MT"/>
                <a:cs typeface="Arial MT"/>
              </a:rPr>
              <a:t> </a:t>
            </a:r>
            <a:r>
              <a:rPr sz="2400" spc="-50" dirty="0">
                <a:latin typeface="Arial MT"/>
                <a:cs typeface="Arial MT"/>
              </a:rPr>
              <a:t>- </a:t>
            </a:r>
            <a:r>
              <a:rPr sz="2400" dirty="0">
                <a:latin typeface="Arial MT"/>
                <a:cs typeface="Arial MT"/>
              </a:rPr>
              <a:t>being</a:t>
            </a:r>
            <a:r>
              <a:rPr sz="2400" spc="-45" dirty="0">
                <a:latin typeface="Arial MT"/>
                <a:cs typeface="Arial MT"/>
              </a:rPr>
              <a:t> </a:t>
            </a:r>
            <a:r>
              <a:rPr sz="2400" dirty="0">
                <a:latin typeface="Arial MT"/>
                <a:cs typeface="Arial MT"/>
              </a:rPr>
              <a:t>and</a:t>
            </a:r>
            <a:r>
              <a:rPr sz="2400" spc="-65" dirty="0">
                <a:latin typeface="Arial MT"/>
                <a:cs typeface="Arial MT"/>
              </a:rPr>
              <a:t> </a:t>
            </a:r>
            <a:r>
              <a:rPr sz="2400" dirty="0">
                <a:latin typeface="Arial MT"/>
                <a:cs typeface="Arial MT"/>
              </a:rPr>
              <a:t>not</a:t>
            </a:r>
            <a:r>
              <a:rPr sz="2400" spc="-55" dirty="0">
                <a:latin typeface="Arial MT"/>
                <a:cs typeface="Arial MT"/>
              </a:rPr>
              <a:t> </a:t>
            </a:r>
            <a:r>
              <a:rPr sz="2400" dirty="0">
                <a:latin typeface="Arial MT"/>
                <a:cs typeface="Arial MT"/>
              </a:rPr>
              <a:t>merely</a:t>
            </a:r>
            <a:r>
              <a:rPr sz="2400" spc="-60"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absence</a:t>
            </a:r>
            <a:r>
              <a:rPr sz="2400" spc="-40"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disease</a:t>
            </a:r>
            <a:r>
              <a:rPr sz="2400" spc="-40" dirty="0">
                <a:latin typeface="Arial MT"/>
                <a:cs typeface="Arial MT"/>
              </a:rPr>
              <a:t> </a:t>
            </a:r>
            <a:r>
              <a:rPr sz="2400" dirty="0">
                <a:latin typeface="Arial MT"/>
                <a:cs typeface="Arial MT"/>
              </a:rPr>
              <a:t>or</a:t>
            </a:r>
            <a:r>
              <a:rPr sz="2400" spc="-60" dirty="0">
                <a:latin typeface="Arial MT"/>
                <a:cs typeface="Arial MT"/>
              </a:rPr>
              <a:t> </a:t>
            </a:r>
            <a:r>
              <a:rPr sz="2400" spc="-10" dirty="0">
                <a:latin typeface="Arial MT"/>
                <a:cs typeface="Arial MT"/>
              </a:rPr>
              <a:t>infirmity)</a:t>
            </a:r>
            <a:endParaRPr sz="2400">
              <a:latin typeface="Arial MT"/>
              <a:cs typeface="Arial MT"/>
            </a:endParaRPr>
          </a:p>
        </p:txBody>
      </p:sp>
      <p:grpSp>
        <p:nvGrpSpPr>
          <p:cNvPr id="4" name="object 4"/>
          <p:cNvGrpSpPr/>
          <p:nvPr/>
        </p:nvGrpSpPr>
        <p:grpSpPr>
          <a:xfrm>
            <a:off x="502919" y="44624"/>
            <a:ext cx="2016760" cy="732155"/>
            <a:chOff x="502919" y="862075"/>
            <a:chExt cx="2016760" cy="732155"/>
          </a:xfrm>
        </p:grpSpPr>
        <p:pic>
          <p:nvPicPr>
            <p:cNvPr id="5" name="object 5"/>
            <p:cNvPicPr/>
            <p:nvPr/>
          </p:nvPicPr>
          <p:blipFill>
            <a:blip r:embed="rId2" cstate="print"/>
            <a:stretch>
              <a:fillRect/>
            </a:stretch>
          </p:blipFill>
          <p:spPr>
            <a:xfrm>
              <a:off x="533399" y="1219199"/>
              <a:ext cx="1953768" cy="374903"/>
            </a:xfrm>
            <a:prstGeom prst="rect">
              <a:avLst/>
            </a:prstGeom>
          </p:spPr>
        </p:pic>
        <p:pic>
          <p:nvPicPr>
            <p:cNvPr id="6" name="object 6"/>
            <p:cNvPicPr/>
            <p:nvPr/>
          </p:nvPicPr>
          <p:blipFill>
            <a:blip r:embed="rId3" cstate="print"/>
            <a:stretch>
              <a:fillRect/>
            </a:stretch>
          </p:blipFill>
          <p:spPr>
            <a:xfrm>
              <a:off x="540092" y="862075"/>
              <a:ext cx="1940852" cy="363220"/>
            </a:xfrm>
            <a:prstGeom prst="rect">
              <a:avLst/>
            </a:prstGeom>
          </p:spPr>
        </p:pic>
        <p:pic>
          <p:nvPicPr>
            <p:cNvPr id="7" name="object 7"/>
            <p:cNvPicPr/>
            <p:nvPr/>
          </p:nvPicPr>
          <p:blipFill>
            <a:blip r:embed="rId4" cstate="print"/>
            <a:stretch>
              <a:fillRect/>
            </a:stretch>
          </p:blipFill>
          <p:spPr>
            <a:xfrm>
              <a:off x="502919" y="1278635"/>
              <a:ext cx="2016252" cy="53339"/>
            </a:xfrm>
            <a:prstGeom prst="rect">
              <a:avLst/>
            </a:prstGeom>
          </p:spPr>
        </p:pic>
      </p:grpSp>
    </p:spTree>
    <p:extLst>
      <p:ext uri="{BB962C8B-B14F-4D97-AF65-F5344CB8AC3E}">
        <p14:creationId xmlns:p14="http://schemas.microsoft.com/office/powerpoint/2010/main" val="1669732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sz="quarter" idx="1"/>
          </p:nvPr>
        </p:nvSpPr>
        <p:spPr/>
        <p:txBody>
          <a:bodyPr/>
          <a:lstStyle/>
          <a:p>
            <a:r>
              <a:rPr lang="en-GB" dirty="0" smtClean="0"/>
              <a:t>Principles, Hazards and Risks Associated with The Use of Electricity in The Workplace</a:t>
            </a:r>
            <a:endParaRPr lang="en-GB"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762000" y="1600200"/>
            <a:ext cx="8229600" cy="4525963"/>
          </a:xfrm>
        </p:spPr>
        <p:txBody>
          <a:bodyPr/>
          <a:lstStyle/>
          <a:p>
            <a:r>
              <a:rPr lang="en-US" b="1" dirty="0" smtClean="0">
                <a:solidFill>
                  <a:srgbClr val="0070C0"/>
                </a:solidFill>
              </a:rPr>
              <a:t>Conductors:</a:t>
            </a:r>
          </a:p>
          <a:p>
            <a:pPr lvl="1"/>
            <a:r>
              <a:rPr lang="en-US" dirty="0" smtClean="0"/>
              <a:t>A material that allows electricity to flow easily:- e.g. cooper, steel, water</a:t>
            </a:r>
          </a:p>
          <a:p>
            <a:endParaRPr lang="en-US" dirty="0" smtClean="0"/>
          </a:p>
          <a:p>
            <a:r>
              <a:rPr lang="en-US" b="1" dirty="0" smtClean="0">
                <a:solidFill>
                  <a:srgbClr val="0070C0"/>
                </a:solidFill>
              </a:rPr>
              <a:t>Insulators:</a:t>
            </a:r>
          </a:p>
          <a:p>
            <a:pPr lvl="1"/>
            <a:r>
              <a:rPr lang="en-US" dirty="0" smtClean="0"/>
              <a:t>Materials that have a high resistance to electrical current: e.g. plastic, rubber, wood.</a:t>
            </a:r>
            <a:endParaRPr lang="en-IN" dirty="0"/>
          </a:p>
        </p:txBody>
      </p:sp>
      <p:sp>
        <p:nvSpPr>
          <p:cNvPr id="3" name="Title 2"/>
          <p:cNvSpPr>
            <a:spLocks noGrp="1"/>
          </p:cNvSpPr>
          <p:nvPr>
            <p:ph type="title"/>
          </p:nvPr>
        </p:nvSpPr>
        <p:spPr/>
        <p:txBody>
          <a:bodyPr/>
          <a:lstStyle/>
          <a:p>
            <a:r>
              <a:rPr lang="en-US" b="1" dirty="0" smtClean="0"/>
              <a:t>Electrical Terms…</a:t>
            </a:r>
            <a:endParaRPr lang="en-IN" b="1" dirty="0"/>
          </a:p>
        </p:txBody>
      </p:sp>
    </p:spTree>
    <p:extLst>
      <p:ext uri="{BB962C8B-B14F-4D97-AF65-F5344CB8AC3E}">
        <p14:creationId xmlns:p14="http://schemas.microsoft.com/office/powerpoint/2010/main" val="3803046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pPr eaLnBrk="1" hangingPunct="1">
              <a:buFontTx/>
              <a:buNone/>
            </a:pPr>
            <a:endParaRPr lang="en-GB" dirty="0" smtClean="0"/>
          </a:p>
          <a:p>
            <a:pPr eaLnBrk="1" hangingPunct="1">
              <a:buFontTx/>
              <a:buNone/>
            </a:pPr>
            <a:r>
              <a:rPr lang="en-GB" b="1" dirty="0" smtClean="0"/>
              <a:t>I</a:t>
            </a:r>
            <a:r>
              <a:rPr lang="en-GB" dirty="0" smtClean="0"/>
              <a:t> = V/R</a:t>
            </a:r>
          </a:p>
          <a:p>
            <a:pPr eaLnBrk="1" hangingPunct="1">
              <a:buFontTx/>
              <a:buNone/>
            </a:pPr>
            <a:endParaRPr lang="en-GB" dirty="0" smtClean="0"/>
          </a:p>
          <a:p>
            <a:pPr marL="0" indent="0">
              <a:buNone/>
            </a:pPr>
            <a:r>
              <a:rPr lang="en-GB" dirty="0" smtClean="0"/>
              <a:t>Current</a:t>
            </a:r>
          </a:p>
          <a:p>
            <a:pPr marL="0" indent="0">
              <a:buNone/>
            </a:pPr>
            <a:r>
              <a:rPr lang="en-GB" dirty="0" smtClean="0"/>
              <a:t> = Voltage/Resistance</a:t>
            </a:r>
            <a:endParaRPr lang="en-GB" dirty="0"/>
          </a:p>
        </p:txBody>
      </p:sp>
      <p:sp>
        <p:nvSpPr>
          <p:cNvPr id="26626" name="Rectangle 2"/>
          <p:cNvSpPr>
            <a:spLocks noGrp="1" noChangeArrowheads="1"/>
          </p:cNvSpPr>
          <p:nvPr>
            <p:ph type="title"/>
          </p:nvPr>
        </p:nvSpPr>
        <p:spPr/>
        <p:txBody>
          <a:bodyPr/>
          <a:lstStyle/>
          <a:p>
            <a:pPr algn="ctr" eaLnBrk="1" hangingPunct="1"/>
            <a:r>
              <a:rPr lang="en-GB" sz="4000" b="1" dirty="0" smtClean="0"/>
              <a:t>Ohm’s Law</a:t>
            </a:r>
          </a:p>
        </p:txBody>
      </p:sp>
      <p:sp>
        <p:nvSpPr>
          <p:cNvPr id="7" name="Isosceles Triangle 6"/>
          <p:cNvSpPr/>
          <p:nvPr/>
        </p:nvSpPr>
        <p:spPr bwMode="auto">
          <a:xfrm>
            <a:off x="4932040" y="1772816"/>
            <a:ext cx="3456384" cy="3096344"/>
          </a:xfrm>
          <a:prstGeom prst="triangle">
            <a:avLst/>
          </a:prstGeom>
          <a:solidFill>
            <a:srgbClr val="00B0F0"/>
          </a:solidFill>
          <a:ln w="12700" cap="flat" cmpd="sng" algn="ctr">
            <a:solidFill>
              <a:srgbClr val="00206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ndParaRPr>
          </a:p>
        </p:txBody>
      </p:sp>
      <p:cxnSp>
        <p:nvCxnSpPr>
          <p:cNvPr id="9" name="Straight Connector 8"/>
          <p:cNvCxnSpPr>
            <a:stCxn id="7" idx="1"/>
            <a:endCxn id="7" idx="5"/>
          </p:cNvCxnSpPr>
          <p:nvPr/>
        </p:nvCxnSpPr>
        <p:spPr bwMode="auto">
          <a:xfrm>
            <a:off x="5796136" y="3320988"/>
            <a:ext cx="1728192" cy="0"/>
          </a:xfrm>
          <a:prstGeom prst="line">
            <a:avLst/>
          </a:prstGeom>
          <a:solidFill>
            <a:schemeClr val="accent1"/>
          </a:solidFill>
          <a:ln w="12700" cap="flat" cmpd="sng" algn="ctr">
            <a:solidFill>
              <a:srgbClr val="002060"/>
            </a:solidFill>
            <a:prstDash val="solid"/>
            <a:round/>
            <a:headEnd type="none" w="sm" len="sm"/>
            <a:tailEnd type="none" w="sm" len="sm"/>
          </a:ln>
          <a:effectLst/>
        </p:spPr>
      </p:cxnSp>
      <p:cxnSp>
        <p:nvCxnSpPr>
          <p:cNvPr id="11" name="Straight Connector 10"/>
          <p:cNvCxnSpPr>
            <a:stCxn id="7" idx="3"/>
          </p:cNvCxnSpPr>
          <p:nvPr/>
        </p:nvCxnSpPr>
        <p:spPr bwMode="auto">
          <a:xfrm rot="5400000" flipH="1">
            <a:off x="5886146" y="4095074"/>
            <a:ext cx="1548172" cy="0"/>
          </a:xfrm>
          <a:prstGeom prst="line">
            <a:avLst/>
          </a:prstGeom>
          <a:solidFill>
            <a:schemeClr val="accent1"/>
          </a:solidFill>
          <a:ln w="12700" cap="flat" cmpd="sng" algn="ctr">
            <a:solidFill>
              <a:srgbClr val="002060"/>
            </a:solidFill>
            <a:prstDash val="solid"/>
            <a:round/>
            <a:headEnd type="none" w="sm" len="sm"/>
            <a:tailEnd type="none" w="sm" len="sm"/>
          </a:ln>
          <a:effectLst/>
        </p:spPr>
      </p:cxnSp>
      <p:sp>
        <p:nvSpPr>
          <p:cNvPr id="12" name="TextBox 11"/>
          <p:cNvSpPr txBox="1"/>
          <p:nvPr/>
        </p:nvSpPr>
        <p:spPr>
          <a:xfrm>
            <a:off x="6372200" y="2420888"/>
            <a:ext cx="576064" cy="707886"/>
          </a:xfrm>
          <a:prstGeom prst="rect">
            <a:avLst/>
          </a:prstGeom>
          <a:noFill/>
        </p:spPr>
        <p:txBody>
          <a:bodyPr wrap="square" rtlCol="0">
            <a:spAutoFit/>
          </a:bodyPr>
          <a:lstStyle/>
          <a:p>
            <a:pPr algn="ctr"/>
            <a:r>
              <a:rPr lang="en-GB" sz="4000" b="1" dirty="0" smtClean="0">
                <a:solidFill>
                  <a:srgbClr val="002060"/>
                </a:solidFill>
              </a:rPr>
              <a:t>V</a:t>
            </a:r>
            <a:endParaRPr lang="en-GB" sz="4000" b="1" dirty="0">
              <a:solidFill>
                <a:srgbClr val="002060"/>
              </a:solidFill>
            </a:endParaRPr>
          </a:p>
        </p:txBody>
      </p:sp>
      <p:sp>
        <p:nvSpPr>
          <p:cNvPr id="13" name="TextBox 12"/>
          <p:cNvSpPr txBox="1"/>
          <p:nvPr/>
        </p:nvSpPr>
        <p:spPr>
          <a:xfrm>
            <a:off x="5796136" y="3573016"/>
            <a:ext cx="576064" cy="707886"/>
          </a:xfrm>
          <a:prstGeom prst="rect">
            <a:avLst/>
          </a:prstGeom>
          <a:noFill/>
        </p:spPr>
        <p:txBody>
          <a:bodyPr wrap="square" rtlCol="0">
            <a:spAutoFit/>
          </a:bodyPr>
          <a:lstStyle/>
          <a:p>
            <a:pPr algn="ctr"/>
            <a:r>
              <a:rPr lang="en-GB" sz="4000" b="1" dirty="0" smtClean="0">
                <a:solidFill>
                  <a:srgbClr val="002060"/>
                </a:solidFill>
              </a:rPr>
              <a:t>I</a:t>
            </a:r>
            <a:endParaRPr lang="en-GB" sz="4000" b="1" dirty="0">
              <a:solidFill>
                <a:srgbClr val="002060"/>
              </a:solidFill>
            </a:endParaRPr>
          </a:p>
        </p:txBody>
      </p:sp>
      <p:sp>
        <p:nvSpPr>
          <p:cNvPr id="14" name="TextBox 13"/>
          <p:cNvSpPr txBox="1"/>
          <p:nvPr/>
        </p:nvSpPr>
        <p:spPr>
          <a:xfrm>
            <a:off x="6948264" y="3573016"/>
            <a:ext cx="576064" cy="707886"/>
          </a:xfrm>
          <a:prstGeom prst="rect">
            <a:avLst/>
          </a:prstGeom>
          <a:noFill/>
        </p:spPr>
        <p:txBody>
          <a:bodyPr wrap="square" rtlCol="0">
            <a:spAutoFit/>
          </a:bodyPr>
          <a:lstStyle/>
          <a:p>
            <a:pPr algn="ctr"/>
            <a:r>
              <a:rPr lang="en-GB" sz="4000" b="1" dirty="0" smtClean="0">
                <a:solidFill>
                  <a:srgbClr val="002060"/>
                </a:solidFill>
              </a:rPr>
              <a:t>R</a:t>
            </a:r>
            <a:endParaRPr lang="en-GB" sz="4000" b="1" dirty="0">
              <a:solidFill>
                <a:srgbClr val="002060"/>
              </a:solidFill>
            </a:endParaRPr>
          </a:p>
        </p:txBody>
      </p:sp>
      <p:sp>
        <p:nvSpPr>
          <p:cNvPr id="10" name="Rectangle 9"/>
          <p:cNvSpPr/>
          <p:nvPr/>
        </p:nvSpPr>
        <p:spPr bwMode="auto">
          <a:xfrm>
            <a:off x="0" y="6165304"/>
            <a:ext cx="9144000" cy="692696"/>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838200" y="1600200"/>
            <a:ext cx="8229600" cy="4525963"/>
          </a:xfrm>
        </p:spPr>
        <p:txBody>
          <a:bodyPr/>
          <a:lstStyle/>
          <a:p>
            <a:r>
              <a:rPr lang="en-US" b="1" dirty="0" smtClean="0">
                <a:solidFill>
                  <a:srgbClr val="0070C0"/>
                </a:solidFill>
                <a:latin typeface="Calibri" pitchFamily="34" charset="0"/>
                <a:cs typeface="Calibri" pitchFamily="34" charset="0"/>
              </a:rPr>
              <a:t>Volts (Pressure difference):</a:t>
            </a:r>
          </a:p>
          <a:p>
            <a:pPr lvl="1"/>
            <a:r>
              <a:rPr lang="en-US" dirty="0" smtClean="0">
                <a:latin typeface="Calibri" pitchFamily="34" charset="0"/>
                <a:cs typeface="Calibri" pitchFamily="34" charset="0"/>
              </a:rPr>
              <a:t>The unit of measurement of electrical pressure.</a:t>
            </a:r>
          </a:p>
          <a:p>
            <a:endParaRPr lang="en-US" dirty="0" smtClean="0">
              <a:latin typeface="Calibri" pitchFamily="34" charset="0"/>
              <a:cs typeface="Calibri" pitchFamily="34" charset="0"/>
            </a:endParaRPr>
          </a:p>
          <a:p>
            <a:r>
              <a:rPr lang="en-US" b="1" dirty="0" smtClean="0">
                <a:solidFill>
                  <a:srgbClr val="0070C0"/>
                </a:solidFill>
                <a:latin typeface="Calibri" pitchFamily="34" charset="0"/>
                <a:cs typeface="Calibri" pitchFamily="34" charset="0"/>
              </a:rPr>
              <a:t>Amps (Current):</a:t>
            </a:r>
          </a:p>
          <a:p>
            <a:pPr lvl="1"/>
            <a:r>
              <a:rPr lang="en-US" dirty="0" smtClean="0">
                <a:latin typeface="Calibri" pitchFamily="34" charset="0"/>
                <a:cs typeface="Calibri" pitchFamily="34" charset="0"/>
              </a:rPr>
              <a:t>The unit of measurement of flow</a:t>
            </a:r>
          </a:p>
          <a:p>
            <a:endParaRPr lang="en-US" dirty="0" smtClean="0">
              <a:latin typeface="Calibri" pitchFamily="34" charset="0"/>
              <a:cs typeface="Calibri" pitchFamily="34" charset="0"/>
            </a:endParaRPr>
          </a:p>
          <a:p>
            <a:r>
              <a:rPr lang="en-US" b="1" dirty="0" smtClean="0">
                <a:solidFill>
                  <a:srgbClr val="0070C0"/>
                </a:solidFill>
                <a:latin typeface="Calibri" pitchFamily="34" charset="0"/>
                <a:cs typeface="Calibri" pitchFamily="34" charset="0"/>
              </a:rPr>
              <a:t>Ohms (Resistance):</a:t>
            </a:r>
          </a:p>
          <a:p>
            <a:pPr lvl="1"/>
            <a:r>
              <a:rPr lang="en-US" dirty="0" smtClean="0">
                <a:latin typeface="Calibri" pitchFamily="34" charset="0"/>
                <a:cs typeface="Calibri" pitchFamily="34" charset="0"/>
              </a:rPr>
              <a:t>The unit of measurement of resistance</a:t>
            </a:r>
          </a:p>
          <a:p>
            <a:endParaRPr lang="en-IN" dirty="0">
              <a:latin typeface="Calibri" pitchFamily="34" charset="0"/>
              <a:cs typeface="Calibri" pitchFamily="34" charset="0"/>
            </a:endParaRPr>
          </a:p>
        </p:txBody>
      </p:sp>
      <p:sp>
        <p:nvSpPr>
          <p:cNvPr id="3" name="Title 2"/>
          <p:cNvSpPr>
            <a:spLocks noGrp="1"/>
          </p:cNvSpPr>
          <p:nvPr>
            <p:ph type="title"/>
          </p:nvPr>
        </p:nvSpPr>
        <p:spPr/>
        <p:txBody>
          <a:bodyPr/>
          <a:lstStyle/>
          <a:p>
            <a:r>
              <a:rPr lang="en-US" b="1" dirty="0" smtClean="0"/>
              <a:t>Electrical Terms</a:t>
            </a:r>
            <a:endParaRPr lang="en-IN" b="1" dirty="0"/>
          </a:p>
        </p:txBody>
      </p:sp>
    </p:spTree>
    <p:extLst>
      <p:ext uri="{BB962C8B-B14F-4D97-AF65-F5344CB8AC3E}">
        <p14:creationId xmlns:p14="http://schemas.microsoft.com/office/powerpoint/2010/main" val="2612737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187624" y="381000"/>
            <a:ext cx="7956376" cy="815752"/>
          </a:xfrm>
        </p:spPr>
        <p:txBody>
          <a:bodyPr/>
          <a:lstStyle/>
          <a:p>
            <a:pPr algn="ctr" eaLnBrk="1" hangingPunct="1"/>
            <a:r>
              <a:rPr lang="en-GB" sz="4000" b="1" dirty="0" smtClean="0"/>
              <a:t>The Hazards of Electricity</a:t>
            </a:r>
          </a:p>
        </p:txBody>
      </p:sp>
      <p:pic>
        <p:nvPicPr>
          <p:cNvPr id="5" name="Picture 4" descr="CD029.png"/>
          <p:cNvPicPr>
            <a:picLocks noChangeAspect="1"/>
          </p:cNvPicPr>
          <p:nvPr/>
        </p:nvPicPr>
        <p:blipFill>
          <a:blip r:embed="rId3" cstate="screen"/>
          <a:stretch>
            <a:fillRect/>
          </a:stretch>
        </p:blipFill>
        <p:spPr>
          <a:xfrm>
            <a:off x="5217038" y="1725888"/>
            <a:ext cx="3387410" cy="3143272"/>
          </a:xfrm>
          <a:prstGeom prst="rect">
            <a:avLst/>
          </a:prstGeom>
        </p:spPr>
      </p:pic>
      <p:sp>
        <p:nvSpPr>
          <p:cNvPr id="6" name="Title 1"/>
          <p:cNvSpPr txBox="1">
            <a:spLocks/>
          </p:cNvSpPr>
          <p:nvPr/>
        </p:nvSpPr>
        <p:spPr bwMode="auto">
          <a:xfrm>
            <a:off x="1403648" y="1713085"/>
            <a:ext cx="3673177" cy="885825"/>
          </a:xfrm>
          <a:prstGeom prst="rect">
            <a:avLst/>
          </a:prstGeom>
          <a:noFill/>
          <a:ln w="9525">
            <a:noFill/>
            <a:miter lim="800000"/>
            <a:headEnd/>
            <a:tailEnd/>
          </a:ln>
        </p:spPr>
        <p:txBody>
          <a:bodyPr vert="horz" wrap="square" lIns="92075" tIns="46038" rIns="92075" bIns="46038" numCol="1" anchor="b" anchorCtr="0" compatLnSpc="1">
            <a:prstTxWarp prst="textNoShape">
              <a:avLst/>
            </a:prstTxWarp>
            <a:normAutofit fontScale="82500" lnSpcReduction="10000"/>
          </a:bodyPr>
          <a:lstStyle>
            <a:lvl1pPr algn="ctr" rtl="0" eaLnBrk="0" fontAlgn="base" hangingPunct="0">
              <a:spcBef>
                <a:spcPct val="0"/>
              </a:spcBef>
              <a:spcAft>
                <a:spcPct val="0"/>
              </a:spcAft>
              <a:defRPr sz="4000" b="1">
                <a:solidFill>
                  <a:srgbClr val="000000"/>
                </a:solidFill>
                <a:latin typeface="Calibri" pitchFamily="34" charset="0"/>
                <a:ea typeface="+mj-ea"/>
                <a:cs typeface="Calibri" pitchFamily="34" charset="0"/>
              </a:defRPr>
            </a:lvl1pPr>
            <a:lvl2pPr algn="r" rtl="0" eaLnBrk="0" fontAlgn="base" hangingPunct="0">
              <a:spcBef>
                <a:spcPct val="0"/>
              </a:spcBef>
              <a:spcAft>
                <a:spcPct val="0"/>
              </a:spcAft>
              <a:defRPr sz="4400" b="1">
                <a:solidFill>
                  <a:srgbClr val="000066"/>
                </a:solidFill>
                <a:latin typeface="Tahoma" pitchFamily="34" charset="0"/>
              </a:defRPr>
            </a:lvl2pPr>
            <a:lvl3pPr algn="r" rtl="0" eaLnBrk="0" fontAlgn="base" hangingPunct="0">
              <a:spcBef>
                <a:spcPct val="0"/>
              </a:spcBef>
              <a:spcAft>
                <a:spcPct val="0"/>
              </a:spcAft>
              <a:defRPr sz="4400" b="1">
                <a:solidFill>
                  <a:srgbClr val="000066"/>
                </a:solidFill>
                <a:latin typeface="Tahoma" pitchFamily="34" charset="0"/>
              </a:defRPr>
            </a:lvl3pPr>
            <a:lvl4pPr algn="r" rtl="0" eaLnBrk="0" fontAlgn="base" hangingPunct="0">
              <a:spcBef>
                <a:spcPct val="0"/>
              </a:spcBef>
              <a:spcAft>
                <a:spcPct val="0"/>
              </a:spcAft>
              <a:defRPr sz="4400" b="1">
                <a:solidFill>
                  <a:srgbClr val="000066"/>
                </a:solidFill>
                <a:latin typeface="Tahoma" pitchFamily="34" charset="0"/>
              </a:defRPr>
            </a:lvl4pPr>
            <a:lvl5pPr algn="r" rtl="0" eaLnBrk="0" fontAlgn="base" hangingPunct="0">
              <a:spcBef>
                <a:spcPct val="0"/>
              </a:spcBef>
              <a:spcAft>
                <a:spcPct val="0"/>
              </a:spcAft>
              <a:defRPr sz="4400" b="1">
                <a:solidFill>
                  <a:srgbClr val="000066"/>
                </a:solidFill>
                <a:latin typeface="Tahoma" pitchFamily="34" charset="0"/>
              </a:defRPr>
            </a:lvl5pPr>
            <a:lvl6pPr marL="457200" algn="r" rtl="0" fontAlgn="base">
              <a:spcBef>
                <a:spcPct val="0"/>
              </a:spcBef>
              <a:spcAft>
                <a:spcPct val="0"/>
              </a:spcAft>
              <a:defRPr sz="4400" b="1">
                <a:solidFill>
                  <a:srgbClr val="000066"/>
                </a:solidFill>
                <a:latin typeface="Tahoma" pitchFamily="34" charset="0"/>
              </a:defRPr>
            </a:lvl6pPr>
            <a:lvl7pPr marL="914400" algn="r" rtl="0" fontAlgn="base">
              <a:spcBef>
                <a:spcPct val="0"/>
              </a:spcBef>
              <a:spcAft>
                <a:spcPct val="0"/>
              </a:spcAft>
              <a:defRPr sz="4400" b="1">
                <a:solidFill>
                  <a:srgbClr val="000066"/>
                </a:solidFill>
                <a:latin typeface="Tahoma" pitchFamily="34" charset="0"/>
              </a:defRPr>
            </a:lvl7pPr>
            <a:lvl8pPr marL="1371600" algn="r" rtl="0" fontAlgn="base">
              <a:spcBef>
                <a:spcPct val="0"/>
              </a:spcBef>
              <a:spcAft>
                <a:spcPct val="0"/>
              </a:spcAft>
              <a:defRPr sz="4400" b="1">
                <a:solidFill>
                  <a:srgbClr val="000066"/>
                </a:solidFill>
                <a:latin typeface="Tahoma" pitchFamily="34" charset="0"/>
              </a:defRPr>
            </a:lvl8pPr>
            <a:lvl9pPr marL="1828800" algn="r" rtl="0" fontAlgn="base">
              <a:spcBef>
                <a:spcPct val="0"/>
              </a:spcBef>
              <a:spcAft>
                <a:spcPct val="0"/>
              </a:spcAft>
              <a:defRPr sz="4400" b="1">
                <a:solidFill>
                  <a:srgbClr val="000066"/>
                </a:solidFill>
                <a:latin typeface="Tahoma" pitchFamily="34" charset="0"/>
              </a:defRPr>
            </a:lvl9pPr>
          </a:lstStyle>
          <a:p>
            <a:pPr eaLnBrk="1" fontAlgn="auto" hangingPunct="1">
              <a:spcAft>
                <a:spcPts val="0"/>
              </a:spcAft>
              <a:defRPr/>
            </a:pPr>
            <a:r>
              <a:rPr lang="en-US" kern="0" dirty="0" smtClean="0">
                <a:solidFill>
                  <a:srgbClr val="FF0000"/>
                </a:solidFill>
              </a:rPr>
              <a:t>PRIMARY HAZARDS</a:t>
            </a:r>
            <a:endParaRPr lang="en-US" kern="0" dirty="0">
              <a:solidFill>
                <a:srgbClr val="FF0000"/>
              </a:solidFill>
            </a:endParaRPr>
          </a:p>
        </p:txBody>
      </p:sp>
      <p:sp>
        <p:nvSpPr>
          <p:cNvPr id="8" name="Rectangle 3"/>
          <p:cNvSpPr>
            <a:spLocks noGrp="1" noChangeArrowheads="1"/>
          </p:cNvSpPr>
          <p:nvPr>
            <p:ph idx="4294967295"/>
          </p:nvPr>
        </p:nvSpPr>
        <p:spPr>
          <a:xfrm>
            <a:off x="1295326" y="2598911"/>
            <a:ext cx="3996754" cy="2486273"/>
          </a:xfrm>
          <a:prstGeom prst="rect">
            <a:avLst/>
          </a:prstGeom>
        </p:spPr>
        <p:txBody>
          <a:bodyPr/>
          <a:lstStyle/>
          <a:p>
            <a:pPr eaLnBrk="1" hangingPunct="1">
              <a:buFont typeface="Wingdings" pitchFamily="2" charset="2"/>
              <a:buBlip>
                <a:blip r:embed="rId4"/>
              </a:buBlip>
            </a:pPr>
            <a:r>
              <a:rPr lang="en-GB" altLang="en-US" b="1" dirty="0" smtClean="0"/>
              <a:t> </a:t>
            </a:r>
            <a:r>
              <a:rPr lang="en-GB" altLang="en-US" sz="1800" b="1" dirty="0" smtClean="0"/>
              <a:t>Electric shock</a:t>
            </a:r>
          </a:p>
          <a:p>
            <a:pPr eaLnBrk="1" hangingPunct="1">
              <a:buFont typeface="Wingdings" pitchFamily="2" charset="2"/>
              <a:buBlip>
                <a:blip r:embed="rId4"/>
              </a:buBlip>
            </a:pPr>
            <a:r>
              <a:rPr lang="en-GB" altLang="en-US" sz="1800" b="1" dirty="0" smtClean="0"/>
              <a:t> Electric fire &amp; explosion</a:t>
            </a:r>
          </a:p>
          <a:p>
            <a:pPr eaLnBrk="1" hangingPunct="1">
              <a:buFont typeface="Wingdings" pitchFamily="2" charset="2"/>
              <a:buBlip>
                <a:blip r:embed="rId4"/>
              </a:buBlip>
            </a:pPr>
            <a:r>
              <a:rPr lang="en-GB" altLang="en-US" sz="1800" b="1" dirty="0" smtClean="0"/>
              <a:t> Electric flash</a:t>
            </a:r>
          </a:p>
          <a:p>
            <a:pPr eaLnBrk="1" hangingPunct="1">
              <a:buFont typeface="Wingdings" pitchFamily="2" charset="2"/>
              <a:buBlip>
                <a:blip r:embed="rId4"/>
              </a:buBlip>
            </a:pPr>
            <a:r>
              <a:rPr lang="en-GB" altLang="en-US" sz="1800" b="1" dirty="0" smtClean="0"/>
              <a:t> Electric burns</a:t>
            </a:r>
          </a:p>
        </p:txBody>
      </p:sp>
      <p:sp>
        <p:nvSpPr>
          <p:cNvPr id="7" name="Rectangle 6"/>
          <p:cNvSpPr/>
          <p:nvPr/>
        </p:nvSpPr>
        <p:spPr bwMode="auto">
          <a:xfrm>
            <a:off x="0" y="6093296"/>
            <a:ext cx="9144000" cy="764704"/>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slide(fromTop)">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slide(fromTop)">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slide(fromTop)">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slide(fromTop)">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187624" y="381000"/>
            <a:ext cx="7956376" cy="815752"/>
          </a:xfrm>
        </p:spPr>
        <p:txBody>
          <a:bodyPr/>
          <a:lstStyle/>
          <a:p>
            <a:pPr algn="ctr" eaLnBrk="1" hangingPunct="1"/>
            <a:r>
              <a:rPr lang="en-GB" sz="4000" b="1" dirty="0" smtClean="0"/>
              <a:t>The Hazards of Electricity</a:t>
            </a:r>
          </a:p>
        </p:txBody>
      </p:sp>
      <p:sp>
        <p:nvSpPr>
          <p:cNvPr id="7" name="Rectangle 2"/>
          <p:cNvSpPr txBox="1">
            <a:spLocks noChangeArrowheads="1"/>
          </p:cNvSpPr>
          <p:nvPr/>
        </p:nvSpPr>
        <p:spPr bwMode="auto">
          <a:xfrm>
            <a:off x="882650" y="1511126"/>
            <a:ext cx="6965950" cy="577850"/>
          </a:xfrm>
          <a:prstGeom prst="rect">
            <a:avLst/>
          </a:prstGeom>
          <a:noFill/>
          <a:ln w="9525">
            <a:noFill/>
            <a:miter lim="800000"/>
            <a:headEnd/>
            <a:tailEnd/>
          </a:ln>
        </p:spPr>
        <p:txBody>
          <a:bodyPr vert="horz" wrap="square" lIns="92075" tIns="46038" rIns="92075" bIns="46038" numCol="1" anchor="b" anchorCtr="0" compatLnSpc="1">
            <a:prstTxWarp prst="textNoShape">
              <a:avLst/>
            </a:prstTxWarp>
            <a:normAutofit fontScale="90000" lnSpcReduction="20000"/>
          </a:bodyPr>
          <a:lstStyle>
            <a:lvl1pPr algn="ctr" rtl="0" eaLnBrk="0" fontAlgn="base" hangingPunct="0">
              <a:spcBef>
                <a:spcPct val="0"/>
              </a:spcBef>
              <a:spcAft>
                <a:spcPct val="0"/>
              </a:spcAft>
              <a:defRPr sz="4000" b="1">
                <a:solidFill>
                  <a:srgbClr val="000000"/>
                </a:solidFill>
                <a:latin typeface="Calibri" pitchFamily="34" charset="0"/>
                <a:ea typeface="+mj-ea"/>
                <a:cs typeface="Calibri" pitchFamily="34" charset="0"/>
              </a:defRPr>
            </a:lvl1pPr>
            <a:lvl2pPr algn="r" rtl="0" eaLnBrk="0" fontAlgn="base" hangingPunct="0">
              <a:spcBef>
                <a:spcPct val="0"/>
              </a:spcBef>
              <a:spcAft>
                <a:spcPct val="0"/>
              </a:spcAft>
              <a:defRPr sz="4400" b="1">
                <a:solidFill>
                  <a:srgbClr val="000066"/>
                </a:solidFill>
                <a:latin typeface="Tahoma" pitchFamily="34" charset="0"/>
              </a:defRPr>
            </a:lvl2pPr>
            <a:lvl3pPr algn="r" rtl="0" eaLnBrk="0" fontAlgn="base" hangingPunct="0">
              <a:spcBef>
                <a:spcPct val="0"/>
              </a:spcBef>
              <a:spcAft>
                <a:spcPct val="0"/>
              </a:spcAft>
              <a:defRPr sz="4400" b="1">
                <a:solidFill>
                  <a:srgbClr val="000066"/>
                </a:solidFill>
                <a:latin typeface="Tahoma" pitchFamily="34" charset="0"/>
              </a:defRPr>
            </a:lvl3pPr>
            <a:lvl4pPr algn="r" rtl="0" eaLnBrk="0" fontAlgn="base" hangingPunct="0">
              <a:spcBef>
                <a:spcPct val="0"/>
              </a:spcBef>
              <a:spcAft>
                <a:spcPct val="0"/>
              </a:spcAft>
              <a:defRPr sz="4400" b="1">
                <a:solidFill>
                  <a:srgbClr val="000066"/>
                </a:solidFill>
                <a:latin typeface="Tahoma" pitchFamily="34" charset="0"/>
              </a:defRPr>
            </a:lvl4pPr>
            <a:lvl5pPr algn="r" rtl="0" eaLnBrk="0" fontAlgn="base" hangingPunct="0">
              <a:spcBef>
                <a:spcPct val="0"/>
              </a:spcBef>
              <a:spcAft>
                <a:spcPct val="0"/>
              </a:spcAft>
              <a:defRPr sz="4400" b="1">
                <a:solidFill>
                  <a:srgbClr val="000066"/>
                </a:solidFill>
                <a:latin typeface="Tahoma" pitchFamily="34" charset="0"/>
              </a:defRPr>
            </a:lvl5pPr>
            <a:lvl6pPr marL="457200" algn="r" rtl="0" fontAlgn="base">
              <a:spcBef>
                <a:spcPct val="0"/>
              </a:spcBef>
              <a:spcAft>
                <a:spcPct val="0"/>
              </a:spcAft>
              <a:defRPr sz="4400" b="1">
                <a:solidFill>
                  <a:srgbClr val="000066"/>
                </a:solidFill>
                <a:latin typeface="Tahoma" pitchFamily="34" charset="0"/>
              </a:defRPr>
            </a:lvl6pPr>
            <a:lvl7pPr marL="914400" algn="r" rtl="0" fontAlgn="base">
              <a:spcBef>
                <a:spcPct val="0"/>
              </a:spcBef>
              <a:spcAft>
                <a:spcPct val="0"/>
              </a:spcAft>
              <a:defRPr sz="4400" b="1">
                <a:solidFill>
                  <a:srgbClr val="000066"/>
                </a:solidFill>
                <a:latin typeface="Tahoma" pitchFamily="34" charset="0"/>
              </a:defRPr>
            </a:lvl7pPr>
            <a:lvl8pPr marL="1371600" algn="r" rtl="0" fontAlgn="base">
              <a:spcBef>
                <a:spcPct val="0"/>
              </a:spcBef>
              <a:spcAft>
                <a:spcPct val="0"/>
              </a:spcAft>
              <a:defRPr sz="4400" b="1">
                <a:solidFill>
                  <a:srgbClr val="000066"/>
                </a:solidFill>
                <a:latin typeface="Tahoma" pitchFamily="34" charset="0"/>
              </a:defRPr>
            </a:lvl8pPr>
            <a:lvl9pPr marL="1828800" algn="r" rtl="0" fontAlgn="base">
              <a:spcBef>
                <a:spcPct val="0"/>
              </a:spcBef>
              <a:spcAft>
                <a:spcPct val="0"/>
              </a:spcAft>
              <a:defRPr sz="4400" b="1">
                <a:solidFill>
                  <a:srgbClr val="000066"/>
                </a:solidFill>
                <a:latin typeface="Tahoma" pitchFamily="34" charset="0"/>
              </a:defRPr>
            </a:lvl9pPr>
          </a:lstStyle>
          <a:p>
            <a:pPr eaLnBrk="1" fontAlgn="auto" hangingPunct="1">
              <a:spcAft>
                <a:spcPts val="0"/>
              </a:spcAft>
              <a:defRPr/>
            </a:pPr>
            <a:r>
              <a:rPr lang="en-GB" altLang="en-US" kern="0" smtClean="0">
                <a:solidFill>
                  <a:schemeClr val="accent1">
                    <a:tint val="88000"/>
                    <a:satMod val="150000"/>
                  </a:schemeClr>
                </a:solidFill>
                <a:latin typeface="Century Gothic" pitchFamily="34" charset="0"/>
              </a:rPr>
              <a:t>Secondary Hazards</a:t>
            </a:r>
            <a:endParaRPr lang="en-GB" altLang="en-US" kern="0" dirty="0" smtClean="0">
              <a:solidFill>
                <a:schemeClr val="accent1">
                  <a:tint val="88000"/>
                  <a:satMod val="150000"/>
                </a:schemeClr>
              </a:solidFill>
              <a:latin typeface="Century Gothic" pitchFamily="34" charset="0"/>
            </a:endParaRPr>
          </a:p>
        </p:txBody>
      </p:sp>
      <p:sp>
        <p:nvSpPr>
          <p:cNvPr id="9" name="Rectangle 3"/>
          <p:cNvSpPr>
            <a:spLocks noGrp="1" noChangeArrowheads="1"/>
          </p:cNvSpPr>
          <p:nvPr>
            <p:ph idx="4294967295"/>
          </p:nvPr>
        </p:nvSpPr>
        <p:spPr>
          <a:xfrm>
            <a:off x="1371600" y="2698576"/>
            <a:ext cx="7772400" cy="4114800"/>
          </a:xfrm>
          <a:prstGeom prst="rect">
            <a:avLst/>
          </a:prstGeom>
        </p:spPr>
        <p:txBody>
          <a:bodyPr/>
          <a:lstStyle/>
          <a:p>
            <a:pPr eaLnBrk="1" hangingPunct="1"/>
            <a:r>
              <a:rPr lang="en-GB" altLang="en-US" sz="1800" dirty="0" smtClean="0"/>
              <a:t>Person falling from height</a:t>
            </a:r>
          </a:p>
          <a:p>
            <a:pPr eaLnBrk="1" hangingPunct="1"/>
            <a:r>
              <a:rPr lang="en-GB" altLang="en-US" sz="1800" dirty="0" smtClean="0"/>
              <a:t>Dropping of tools &amp; objects</a:t>
            </a:r>
          </a:p>
          <a:p>
            <a:pPr eaLnBrk="1" hangingPunct="1"/>
            <a:r>
              <a:rPr lang="en-GB" altLang="en-US" sz="1800" dirty="0" smtClean="0"/>
              <a:t>Health hazards due to release of toxic gas &amp; production of UV rays</a:t>
            </a:r>
          </a:p>
          <a:p>
            <a:pPr eaLnBrk="1" hangingPunct="1"/>
            <a:r>
              <a:rPr lang="en-GB" altLang="en-US" sz="1800" dirty="0" smtClean="0"/>
              <a:t>Psychological effects</a:t>
            </a:r>
          </a:p>
          <a:p>
            <a:pPr eaLnBrk="1" hangingPunct="1">
              <a:buFont typeface="Wingdings" pitchFamily="2" charset="2"/>
              <a:buNone/>
            </a:pPr>
            <a:r>
              <a:rPr lang="en-GB" altLang="en-US" sz="1800" dirty="0" smtClean="0"/>
              <a:t>			Emotionally anxious</a:t>
            </a:r>
          </a:p>
          <a:p>
            <a:pPr eaLnBrk="1" hangingPunct="1">
              <a:buFont typeface="Wingdings" pitchFamily="2" charset="2"/>
              <a:buNone/>
            </a:pPr>
            <a:r>
              <a:rPr lang="en-GB" altLang="en-US" sz="1800" dirty="0" smtClean="0"/>
              <a:t>			Distracted		</a:t>
            </a:r>
          </a:p>
          <a:p>
            <a:pPr eaLnBrk="1" hangingPunct="1">
              <a:buFont typeface="Wingdings" pitchFamily="2" charset="2"/>
              <a:buNone/>
            </a:pPr>
            <a:r>
              <a:rPr lang="en-GB" altLang="en-US" sz="1800" dirty="0" smtClean="0"/>
              <a:t>			More prone to accidents	</a:t>
            </a:r>
          </a:p>
        </p:txBody>
      </p:sp>
      <p:sp>
        <p:nvSpPr>
          <p:cNvPr id="5" name="Rectangle 4"/>
          <p:cNvSpPr/>
          <p:nvPr/>
        </p:nvSpPr>
        <p:spPr bwMode="auto">
          <a:xfrm>
            <a:off x="0" y="6093296"/>
            <a:ext cx="9144000" cy="764704"/>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77277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slide(fromRight)">
                                      <p:cBhvr>
                                        <p:cTn id="13" dur="5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grpId="0"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slide(fromRight)">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slide(fromRight)">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2"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slide(fromRight)">
                                      <p:cBhvr>
                                        <p:cTn id="28" dur="500"/>
                                        <p:tgtEl>
                                          <p:spTgt spid="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grpId="0"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slide(fromRight)">
                                      <p:cBhvr>
                                        <p:cTn id="33" dur="500"/>
                                        <p:tgtEl>
                                          <p:spTgt spid="9">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2" fill="hold" grpId="0" nodeType="click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slide(fromRight)">
                                      <p:cBhvr>
                                        <p:cTn id="38" dur="500"/>
                                        <p:tgtEl>
                                          <p:spTgt spid="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2" fill="hold" grpId="0"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Effect transition="in" filter="slide(fromRight)">
                                      <p:cBhvr>
                                        <p:cTn id="43"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03238" y="188690"/>
            <a:ext cx="8640762" cy="1008062"/>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lvl1pPr algn="ctr" rtl="0" eaLnBrk="0" fontAlgn="base" hangingPunct="0">
              <a:spcBef>
                <a:spcPct val="0"/>
              </a:spcBef>
              <a:spcAft>
                <a:spcPct val="0"/>
              </a:spcAft>
              <a:defRPr sz="4000" b="1">
                <a:solidFill>
                  <a:srgbClr val="000000"/>
                </a:solidFill>
                <a:latin typeface="Calibri" pitchFamily="34" charset="0"/>
                <a:ea typeface="+mj-ea"/>
                <a:cs typeface="Calibri" pitchFamily="34" charset="0"/>
              </a:defRPr>
            </a:lvl1pPr>
            <a:lvl2pPr algn="r" rtl="0" eaLnBrk="0" fontAlgn="base" hangingPunct="0">
              <a:spcBef>
                <a:spcPct val="0"/>
              </a:spcBef>
              <a:spcAft>
                <a:spcPct val="0"/>
              </a:spcAft>
              <a:defRPr sz="4400" b="1">
                <a:solidFill>
                  <a:srgbClr val="000066"/>
                </a:solidFill>
                <a:latin typeface="Tahoma" pitchFamily="34" charset="0"/>
              </a:defRPr>
            </a:lvl2pPr>
            <a:lvl3pPr algn="r" rtl="0" eaLnBrk="0" fontAlgn="base" hangingPunct="0">
              <a:spcBef>
                <a:spcPct val="0"/>
              </a:spcBef>
              <a:spcAft>
                <a:spcPct val="0"/>
              </a:spcAft>
              <a:defRPr sz="4400" b="1">
                <a:solidFill>
                  <a:srgbClr val="000066"/>
                </a:solidFill>
                <a:latin typeface="Tahoma" pitchFamily="34" charset="0"/>
              </a:defRPr>
            </a:lvl3pPr>
            <a:lvl4pPr algn="r" rtl="0" eaLnBrk="0" fontAlgn="base" hangingPunct="0">
              <a:spcBef>
                <a:spcPct val="0"/>
              </a:spcBef>
              <a:spcAft>
                <a:spcPct val="0"/>
              </a:spcAft>
              <a:defRPr sz="4400" b="1">
                <a:solidFill>
                  <a:srgbClr val="000066"/>
                </a:solidFill>
                <a:latin typeface="Tahoma" pitchFamily="34" charset="0"/>
              </a:defRPr>
            </a:lvl4pPr>
            <a:lvl5pPr algn="r" rtl="0" eaLnBrk="0" fontAlgn="base" hangingPunct="0">
              <a:spcBef>
                <a:spcPct val="0"/>
              </a:spcBef>
              <a:spcAft>
                <a:spcPct val="0"/>
              </a:spcAft>
              <a:defRPr sz="4400" b="1">
                <a:solidFill>
                  <a:srgbClr val="000066"/>
                </a:solidFill>
                <a:latin typeface="Tahoma" pitchFamily="34" charset="0"/>
              </a:defRPr>
            </a:lvl5pPr>
            <a:lvl6pPr marL="457200" algn="r" rtl="0" fontAlgn="base">
              <a:spcBef>
                <a:spcPct val="0"/>
              </a:spcBef>
              <a:spcAft>
                <a:spcPct val="0"/>
              </a:spcAft>
              <a:defRPr sz="4400" b="1">
                <a:solidFill>
                  <a:srgbClr val="000066"/>
                </a:solidFill>
                <a:latin typeface="Tahoma" pitchFamily="34" charset="0"/>
              </a:defRPr>
            </a:lvl6pPr>
            <a:lvl7pPr marL="914400" algn="r" rtl="0" fontAlgn="base">
              <a:spcBef>
                <a:spcPct val="0"/>
              </a:spcBef>
              <a:spcAft>
                <a:spcPct val="0"/>
              </a:spcAft>
              <a:defRPr sz="4400" b="1">
                <a:solidFill>
                  <a:srgbClr val="000066"/>
                </a:solidFill>
                <a:latin typeface="Tahoma" pitchFamily="34" charset="0"/>
              </a:defRPr>
            </a:lvl7pPr>
            <a:lvl8pPr marL="1371600" algn="r" rtl="0" fontAlgn="base">
              <a:spcBef>
                <a:spcPct val="0"/>
              </a:spcBef>
              <a:spcAft>
                <a:spcPct val="0"/>
              </a:spcAft>
              <a:defRPr sz="4400" b="1">
                <a:solidFill>
                  <a:srgbClr val="000066"/>
                </a:solidFill>
                <a:latin typeface="Tahoma" pitchFamily="34" charset="0"/>
              </a:defRPr>
            </a:lvl8pPr>
            <a:lvl9pPr marL="1828800" algn="r" rtl="0" fontAlgn="base">
              <a:spcBef>
                <a:spcPct val="0"/>
              </a:spcBef>
              <a:spcAft>
                <a:spcPct val="0"/>
              </a:spcAft>
              <a:defRPr sz="4400" b="1">
                <a:solidFill>
                  <a:srgbClr val="000066"/>
                </a:solidFill>
                <a:latin typeface="Tahoma" pitchFamily="34" charset="0"/>
              </a:defRPr>
            </a:lvl9pPr>
          </a:lstStyle>
          <a:p>
            <a:r>
              <a:rPr lang="en-GB" kern="0" dirty="0" smtClean="0"/>
              <a:t>Health Effects</a:t>
            </a:r>
            <a:endParaRPr lang="en-GB" kern="0" dirty="0"/>
          </a:p>
        </p:txBody>
      </p:sp>
      <p:sp>
        <p:nvSpPr>
          <p:cNvPr id="5" name="Rectangle 3"/>
          <p:cNvSpPr>
            <a:spLocks noGrp="1" noChangeArrowheads="1"/>
          </p:cNvSpPr>
          <p:nvPr>
            <p:ph type="body" idx="4294967295"/>
          </p:nvPr>
        </p:nvSpPr>
        <p:spPr>
          <a:xfrm>
            <a:off x="3733800" y="1492250"/>
            <a:ext cx="5334000" cy="4679950"/>
          </a:xfrm>
          <a:prstGeom prst="rect">
            <a:avLst/>
          </a:prstGeom>
        </p:spPr>
        <p:txBody>
          <a:bodyPr>
            <a:normAutofit/>
          </a:bodyPr>
          <a:lstStyle/>
          <a:p>
            <a:pPr marL="449263" indent="-449263"/>
            <a:r>
              <a:rPr lang="en-GB" sz="2400" dirty="0">
                <a:latin typeface="Calibri" pitchFamily="34" charset="0"/>
                <a:cs typeface="Calibri" pitchFamily="34" charset="0"/>
              </a:rPr>
              <a:t>Damage to the nervous system</a:t>
            </a:r>
          </a:p>
          <a:p>
            <a:pPr marL="449263" indent="-449263"/>
            <a:r>
              <a:rPr lang="en-GB" sz="2400" dirty="0">
                <a:latin typeface="Calibri" pitchFamily="34" charset="0"/>
                <a:cs typeface="Calibri" pitchFamily="34" charset="0"/>
              </a:rPr>
              <a:t>Irregular heartbeat (fibrillation)</a:t>
            </a:r>
          </a:p>
          <a:p>
            <a:pPr marL="449263" indent="-449263"/>
            <a:r>
              <a:rPr lang="en-GB" sz="2400" dirty="0">
                <a:latin typeface="Calibri" pitchFamily="34" charset="0"/>
                <a:cs typeface="Calibri" pitchFamily="34" charset="0"/>
              </a:rPr>
              <a:t>Internal burns</a:t>
            </a:r>
          </a:p>
          <a:p>
            <a:pPr marL="449263" indent="-449263"/>
            <a:r>
              <a:rPr lang="en-GB" sz="2400" dirty="0">
                <a:latin typeface="Calibri" pitchFamily="34" charset="0"/>
                <a:cs typeface="Calibri" pitchFamily="34" charset="0"/>
              </a:rPr>
              <a:t>Muscular contractions</a:t>
            </a:r>
          </a:p>
          <a:p>
            <a:pPr marL="449263" indent="-449263"/>
            <a:r>
              <a:rPr lang="en-GB" sz="2400" dirty="0">
                <a:latin typeface="Calibri" pitchFamily="34" charset="0"/>
                <a:cs typeface="Calibri" pitchFamily="34" charset="0"/>
              </a:rPr>
              <a:t>Physical </a:t>
            </a:r>
            <a:r>
              <a:rPr lang="en-GB" sz="2400" dirty="0" smtClean="0">
                <a:latin typeface="Calibri" pitchFamily="34" charset="0"/>
                <a:cs typeface="Calibri" pitchFamily="34" charset="0"/>
              </a:rPr>
              <a:t>trauma</a:t>
            </a:r>
          </a:p>
          <a:p>
            <a:pPr marL="449263" indent="-449263"/>
            <a:r>
              <a:rPr lang="en-GB" sz="2400" dirty="0" smtClean="0">
                <a:latin typeface="Calibri" pitchFamily="34" charset="0"/>
                <a:cs typeface="Calibri" pitchFamily="34" charset="0"/>
              </a:rPr>
              <a:t>Stopping breathing (respiratory paralysis) </a:t>
            </a:r>
          </a:p>
          <a:p>
            <a:pPr marL="449263" indent="-449263"/>
            <a:r>
              <a:rPr lang="en-GB" sz="2400" dirty="0" smtClean="0">
                <a:latin typeface="Calibri" pitchFamily="34" charset="0"/>
                <a:cs typeface="Calibri" pitchFamily="34" charset="0"/>
              </a:rPr>
              <a:t>Stopping </a:t>
            </a:r>
            <a:r>
              <a:rPr lang="en-GB" sz="2400" dirty="0">
                <a:latin typeface="Calibri" pitchFamily="34" charset="0"/>
                <a:cs typeface="Calibri" pitchFamily="34" charset="0"/>
              </a:rPr>
              <a:t>the heart (cardiac arrest)</a:t>
            </a:r>
          </a:p>
          <a:p>
            <a:pPr marL="449263" indent="-449263"/>
            <a:r>
              <a:rPr lang="en-GB" sz="2400" dirty="0">
                <a:latin typeface="Calibri" pitchFamily="34" charset="0"/>
                <a:cs typeface="Calibri" pitchFamily="34" charset="0"/>
              </a:rPr>
              <a:t>Surface burns to the skin</a:t>
            </a:r>
          </a:p>
        </p:txBody>
      </p:sp>
    </p:spTree>
    <p:extLst>
      <p:ext uri="{BB962C8B-B14F-4D97-AF65-F5344CB8AC3E}">
        <p14:creationId xmlns:p14="http://schemas.microsoft.com/office/powerpoint/2010/main" val="406132367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331640" y="1268760"/>
            <a:ext cx="7488832" cy="5160617"/>
          </a:xfrm>
        </p:spPr>
        <p:txBody>
          <a:bodyPr>
            <a:normAutofit fontScale="85000" lnSpcReduction="20000"/>
          </a:bodyPr>
          <a:lstStyle/>
          <a:p>
            <a:pPr>
              <a:buFont typeface="Arial" pitchFamily="34" charset="0"/>
              <a:buChar char="•"/>
            </a:pPr>
            <a:r>
              <a:rPr lang="en-US" b="1" dirty="0" smtClean="0"/>
              <a:t>Voltage</a:t>
            </a:r>
            <a:r>
              <a:rPr lang="en-US" dirty="0" smtClean="0"/>
              <a:t> – the higher the voltage, the greater </a:t>
            </a:r>
            <a:r>
              <a:rPr lang="en-GB" dirty="0" smtClean="0"/>
              <a:t>the current</a:t>
            </a:r>
          </a:p>
          <a:p>
            <a:pPr>
              <a:spcBef>
                <a:spcPts val="1800"/>
              </a:spcBef>
              <a:buFont typeface="Arial" pitchFamily="34" charset="0"/>
              <a:buChar char="•"/>
            </a:pPr>
            <a:r>
              <a:rPr lang="en-US" b="1" dirty="0" smtClean="0"/>
              <a:t>Duration</a:t>
            </a:r>
            <a:r>
              <a:rPr lang="en-US" dirty="0" smtClean="0"/>
              <a:t> – the length of time that a person is exposed </a:t>
            </a:r>
          </a:p>
          <a:p>
            <a:pPr>
              <a:spcBef>
                <a:spcPts val="1800"/>
              </a:spcBef>
              <a:buFont typeface="Arial" pitchFamily="34" charset="0"/>
              <a:buChar char="•"/>
            </a:pPr>
            <a:r>
              <a:rPr lang="en-US" b="1" dirty="0"/>
              <a:t>Resistance</a:t>
            </a:r>
            <a:r>
              <a:rPr lang="en-US" dirty="0"/>
              <a:t> – skin condition, clothing, etc.</a:t>
            </a:r>
          </a:p>
          <a:p>
            <a:pPr>
              <a:spcBef>
                <a:spcPts val="1800"/>
              </a:spcBef>
              <a:buFont typeface="Arial" pitchFamily="34" charset="0"/>
              <a:buChar char="•"/>
            </a:pPr>
            <a:r>
              <a:rPr lang="en-US" b="1" dirty="0" smtClean="0"/>
              <a:t>Current path </a:t>
            </a:r>
            <a:r>
              <a:rPr lang="en-US" dirty="0" smtClean="0"/>
              <a:t>– the route that the electricity takes through the body </a:t>
            </a:r>
            <a:endParaRPr lang="en-GB" dirty="0" smtClean="0"/>
          </a:p>
          <a:p>
            <a:pPr>
              <a:spcBef>
                <a:spcPts val="1800"/>
              </a:spcBef>
              <a:buFont typeface="Arial" pitchFamily="34" charset="0"/>
              <a:buChar char="•"/>
            </a:pPr>
            <a:r>
              <a:rPr lang="en-US" b="1" dirty="0" smtClean="0"/>
              <a:t>Contact surface area </a:t>
            </a:r>
            <a:r>
              <a:rPr lang="en-US" dirty="0" smtClean="0"/>
              <a:t>– the more skin that is in contact, the more severe the injury</a:t>
            </a:r>
          </a:p>
          <a:p>
            <a:pPr>
              <a:spcBef>
                <a:spcPts val="1800"/>
              </a:spcBef>
              <a:buFont typeface="Arial" pitchFamily="34" charset="0"/>
              <a:buChar char="•"/>
            </a:pPr>
            <a:r>
              <a:rPr lang="en-GB" b="1" dirty="0" smtClean="0"/>
              <a:t>Environmental factors</a:t>
            </a:r>
            <a:r>
              <a:rPr lang="en-GB" dirty="0" smtClean="0"/>
              <a:t> – metal surfaces, humidity, etc.</a:t>
            </a:r>
          </a:p>
          <a:p>
            <a:pPr>
              <a:spcBef>
                <a:spcPts val="1800"/>
              </a:spcBef>
              <a:buFont typeface="Arial" pitchFamily="34" charset="0"/>
              <a:buChar char="•"/>
            </a:pPr>
            <a:endParaRPr lang="en-GB" dirty="0" smtClean="0"/>
          </a:p>
          <a:p>
            <a:pPr>
              <a:buNone/>
            </a:pPr>
            <a:endParaRPr lang="en-GB" dirty="0"/>
          </a:p>
        </p:txBody>
      </p:sp>
      <p:sp>
        <p:nvSpPr>
          <p:cNvPr id="31746" name="Rectangle 2"/>
          <p:cNvSpPr>
            <a:spLocks noGrp="1" noChangeArrowheads="1"/>
          </p:cNvSpPr>
          <p:nvPr>
            <p:ph type="title"/>
          </p:nvPr>
        </p:nvSpPr>
        <p:spPr>
          <a:xfrm>
            <a:off x="1143000" y="260648"/>
            <a:ext cx="8001000" cy="815752"/>
          </a:xfrm>
        </p:spPr>
        <p:txBody>
          <a:bodyPr/>
          <a:lstStyle/>
          <a:p>
            <a:pPr algn="ctr" eaLnBrk="1" hangingPunct="1"/>
            <a:r>
              <a:rPr lang="en-GB" sz="3600" b="1" dirty="0" smtClean="0"/>
              <a:t>Severity of Shock Influenced By:</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1331640" y="1556792"/>
            <a:ext cx="5312062" cy="4586833"/>
          </a:xfrm>
        </p:spPr>
        <p:txBody>
          <a:bodyPr>
            <a:normAutofit fontScale="62500" lnSpcReduction="20000"/>
          </a:bodyPr>
          <a:lstStyle/>
          <a:p>
            <a:pPr>
              <a:buNone/>
            </a:pPr>
            <a:r>
              <a:rPr lang="en-US" sz="3600" b="1" dirty="0" smtClean="0"/>
              <a:t>Causes</a:t>
            </a:r>
          </a:p>
          <a:p>
            <a:pPr>
              <a:lnSpc>
                <a:spcPct val="110000"/>
              </a:lnSpc>
              <a:buFont typeface="Wingdings" panose="05000000000000000000" pitchFamily="2" charset="2"/>
              <a:buChar char="v"/>
            </a:pPr>
            <a:r>
              <a:rPr lang="en-US" altLang="en-US" dirty="0">
                <a:latin typeface="Verdana" pitchFamily="34" charset="0"/>
              </a:rPr>
              <a:t>Selection of improper/substandard equipment and materials.</a:t>
            </a:r>
          </a:p>
          <a:p>
            <a:pPr>
              <a:lnSpc>
                <a:spcPct val="110000"/>
              </a:lnSpc>
              <a:buFont typeface="Wingdings" panose="05000000000000000000" pitchFamily="2" charset="2"/>
              <a:buChar char="v"/>
            </a:pPr>
            <a:r>
              <a:rPr lang="en-US" altLang="en-US" dirty="0">
                <a:latin typeface="Verdana" pitchFamily="34" charset="0"/>
              </a:rPr>
              <a:t> Electrical installation not in accordance with statutory   regulations.</a:t>
            </a:r>
          </a:p>
          <a:p>
            <a:pPr>
              <a:lnSpc>
                <a:spcPct val="110000"/>
              </a:lnSpc>
              <a:buFont typeface="Wingdings" panose="05000000000000000000" pitchFamily="2" charset="2"/>
              <a:buChar char="v"/>
            </a:pPr>
            <a:r>
              <a:rPr lang="en-US" altLang="en-US" dirty="0">
                <a:latin typeface="Verdana" pitchFamily="34" charset="0"/>
              </a:rPr>
              <a:t> Overloading of equipment.</a:t>
            </a:r>
          </a:p>
          <a:p>
            <a:pPr>
              <a:lnSpc>
                <a:spcPct val="110000"/>
              </a:lnSpc>
              <a:buFont typeface="Wingdings" panose="05000000000000000000" pitchFamily="2" charset="2"/>
              <a:buChar char="v"/>
            </a:pPr>
            <a:r>
              <a:rPr lang="en-US" altLang="en-US" dirty="0">
                <a:latin typeface="Verdana" pitchFamily="34" charset="0"/>
              </a:rPr>
              <a:t> Maintenance negligence.</a:t>
            </a:r>
          </a:p>
          <a:p>
            <a:pPr>
              <a:lnSpc>
                <a:spcPct val="110000"/>
              </a:lnSpc>
              <a:buFont typeface="Wingdings" panose="05000000000000000000" pitchFamily="2" charset="2"/>
              <a:buChar char="v"/>
            </a:pPr>
            <a:r>
              <a:rPr lang="en-US" altLang="en-US" dirty="0">
                <a:latin typeface="Verdana" pitchFamily="34" charset="0"/>
              </a:rPr>
              <a:t> Failure of insulation level</a:t>
            </a:r>
            <a:r>
              <a:rPr lang="en-US" altLang="en-US" dirty="0" smtClean="0">
                <a:latin typeface="Verdana" pitchFamily="34" charset="0"/>
              </a:rPr>
              <a:t>.</a:t>
            </a:r>
          </a:p>
          <a:p>
            <a:pPr>
              <a:lnSpc>
                <a:spcPct val="110000"/>
              </a:lnSpc>
              <a:buFont typeface="Wingdings" panose="05000000000000000000" pitchFamily="2" charset="2"/>
              <a:buChar char="v"/>
            </a:pPr>
            <a:r>
              <a:rPr lang="en-US" altLang="en-US" dirty="0" smtClean="0">
                <a:latin typeface="Verdana" pitchFamily="34" charset="0"/>
              </a:rPr>
              <a:t>Poor internal connections</a:t>
            </a:r>
          </a:p>
          <a:p>
            <a:pPr>
              <a:lnSpc>
                <a:spcPct val="110000"/>
              </a:lnSpc>
              <a:buFont typeface="Wingdings" panose="05000000000000000000" pitchFamily="2" charset="2"/>
              <a:buChar char="v"/>
            </a:pPr>
            <a:r>
              <a:rPr lang="en-US" altLang="en-US" dirty="0" smtClean="0">
                <a:latin typeface="Verdana" pitchFamily="34" charset="0"/>
              </a:rPr>
              <a:t>Flammable atmosphere present</a:t>
            </a:r>
            <a:endParaRPr lang="en-US" altLang="en-US" dirty="0">
              <a:latin typeface="Verdana" pitchFamily="34" charset="0"/>
            </a:endParaRPr>
          </a:p>
          <a:p>
            <a:pPr>
              <a:lnSpc>
                <a:spcPct val="110000"/>
              </a:lnSpc>
              <a:buFont typeface="Wingdings" panose="05000000000000000000" pitchFamily="2" charset="2"/>
              <a:buChar char="v"/>
            </a:pPr>
            <a:r>
              <a:rPr lang="en-US" altLang="en-US" dirty="0" smtClean="0">
                <a:latin typeface="Verdana" pitchFamily="34" charset="0"/>
              </a:rPr>
              <a:t>Lightning</a:t>
            </a:r>
            <a:r>
              <a:rPr lang="en-US" altLang="en-US" dirty="0">
                <a:latin typeface="Verdana" pitchFamily="34" charset="0"/>
              </a:rPr>
              <a:t>.</a:t>
            </a:r>
          </a:p>
          <a:p>
            <a:pPr>
              <a:lnSpc>
                <a:spcPct val="110000"/>
              </a:lnSpc>
              <a:buFont typeface="Wingdings" panose="05000000000000000000" pitchFamily="2" charset="2"/>
              <a:buChar char="v"/>
            </a:pPr>
            <a:r>
              <a:rPr lang="en-US" altLang="en-US" dirty="0">
                <a:latin typeface="Verdana" pitchFamily="34" charset="0"/>
              </a:rPr>
              <a:t> Water seepage.</a:t>
            </a:r>
          </a:p>
          <a:p>
            <a:pPr>
              <a:lnSpc>
                <a:spcPct val="110000"/>
              </a:lnSpc>
              <a:buFont typeface="Wingdings" panose="05000000000000000000" pitchFamily="2" charset="2"/>
              <a:buChar char="v"/>
            </a:pPr>
            <a:r>
              <a:rPr lang="en-US" altLang="en-US" dirty="0">
                <a:latin typeface="Verdana" pitchFamily="34" charset="0"/>
              </a:rPr>
              <a:t> Static electricity.</a:t>
            </a:r>
          </a:p>
        </p:txBody>
      </p:sp>
      <p:sp>
        <p:nvSpPr>
          <p:cNvPr id="35842" name="Rectangle 2"/>
          <p:cNvSpPr>
            <a:spLocks noGrp="1" noChangeArrowheads="1"/>
          </p:cNvSpPr>
          <p:nvPr>
            <p:ph type="title"/>
          </p:nvPr>
        </p:nvSpPr>
        <p:spPr>
          <a:xfrm>
            <a:off x="1143000" y="381000"/>
            <a:ext cx="8001000" cy="815752"/>
          </a:xfrm>
        </p:spPr>
        <p:txBody>
          <a:bodyPr/>
          <a:lstStyle/>
          <a:p>
            <a:pPr algn="ctr" eaLnBrk="1" hangingPunct="1"/>
            <a:r>
              <a:rPr lang="en-US" sz="4000" b="1" dirty="0" smtClean="0"/>
              <a:t>Fire and Explosion</a:t>
            </a:r>
          </a:p>
        </p:txBody>
      </p:sp>
      <p:pic>
        <p:nvPicPr>
          <p:cNvPr id="27650" name="Picture 2" descr="http://lh3.ggpht.com/_ZCAc9c80CqQ/S0HbgqTjO5I/AAAAAAAAAQg/3OQTQCS5QjA/iStock_000003476564XSmall.jpg"/>
          <p:cNvPicPr>
            <a:picLocks noChangeAspect="1" noChangeArrowheads="1"/>
          </p:cNvPicPr>
          <p:nvPr/>
        </p:nvPicPr>
        <p:blipFill>
          <a:blip r:embed="rId3" cstate="screen"/>
          <a:srcRect/>
          <a:stretch>
            <a:fillRect/>
          </a:stretch>
        </p:blipFill>
        <p:spPr bwMode="auto">
          <a:xfrm>
            <a:off x="6643702" y="3929066"/>
            <a:ext cx="2270622" cy="1622664"/>
          </a:xfrm>
          <a:prstGeom prst="rect">
            <a:avLst/>
          </a:prstGeom>
          <a:noFill/>
        </p:spPr>
      </p:pic>
      <p:pic>
        <p:nvPicPr>
          <p:cNvPr id="6" name="Picture 3" descr="P5301060b"/>
          <p:cNvPicPr>
            <a:picLocks noChangeAspect="1" noChangeArrowheads="1"/>
          </p:cNvPicPr>
          <p:nvPr/>
        </p:nvPicPr>
        <p:blipFill>
          <a:blip r:embed="rId4" cstate="screen"/>
          <a:srcRect/>
          <a:stretch>
            <a:fillRect/>
          </a:stretch>
        </p:blipFill>
        <p:spPr bwMode="auto">
          <a:xfrm>
            <a:off x="6949872" y="1357298"/>
            <a:ext cx="2086624" cy="242889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pPr eaLnBrk="1" hangingPunct="1">
              <a:buFont typeface="Arial" pitchFamily="34" charset="0"/>
              <a:buChar char="•"/>
            </a:pPr>
            <a:r>
              <a:rPr lang="en-GB" dirty="0" smtClean="0"/>
              <a:t>Ability of electricity to “jump” across an air gap</a:t>
            </a:r>
          </a:p>
          <a:p>
            <a:pPr eaLnBrk="1" hangingPunct="1">
              <a:buFont typeface="Arial" pitchFamily="34" charset="0"/>
              <a:buChar char="•"/>
            </a:pPr>
            <a:r>
              <a:rPr lang="en-GB" dirty="0" smtClean="0"/>
              <a:t>Usually involves high voltage</a:t>
            </a:r>
          </a:p>
          <a:p>
            <a:pPr eaLnBrk="1" hangingPunct="1">
              <a:buFont typeface="Arial" pitchFamily="34" charset="0"/>
              <a:buChar char="•"/>
            </a:pPr>
            <a:r>
              <a:rPr lang="en-GB" dirty="0" smtClean="0"/>
              <a:t>Main hazards</a:t>
            </a:r>
          </a:p>
          <a:p>
            <a:pPr marL="755650" lvl="2" indent="-355600">
              <a:buFont typeface="Calibri" pitchFamily="34" charset="0"/>
              <a:buChar char="−"/>
            </a:pPr>
            <a:r>
              <a:rPr lang="en-GB" dirty="0" smtClean="0"/>
              <a:t>Electric shock</a:t>
            </a:r>
          </a:p>
          <a:p>
            <a:pPr marL="755650" lvl="2" indent="-355600">
              <a:buFont typeface="Calibri" pitchFamily="34" charset="0"/>
              <a:buChar char="−"/>
            </a:pPr>
            <a:r>
              <a:rPr lang="en-GB" dirty="0" smtClean="0"/>
              <a:t>Burns (direct, indirect)</a:t>
            </a:r>
          </a:p>
          <a:p>
            <a:pPr marL="755650" lvl="2" indent="-355600">
              <a:buFont typeface="Calibri" pitchFamily="34" charset="0"/>
              <a:buChar char="−"/>
            </a:pPr>
            <a:r>
              <a:rPr lang="en-GB" dirty="0" smtClean="0"/>
              <a:t>Damage to eyes from UV radiation emitted</a:t>
            </a:r>
          </a:p>
          <a:p>
            <a:endParaRPr lang="en-GB" dirty="0"/>
          </a:p>
        </p:txBody>
      </p:sp>
      <p:sp>
        <p:nvSpPr>
          <p:cNvPr id="38914" name="Rectangle 2"/>
          <p:cNvSpPr>
            <a:spLocks noGrp="1" noChangeArrowheads="1"/>
          </p:cNvSpPr>
          <p:nvPr>
            <p:ph type="title"/>
          </p:nvPr>
        </p:nvSpPr>
        <p:spPr>
          <a:xfrm>
            <a:off x="1143000" y="381000"/>
            <a:ext cx="8001000" cy="815752"/>
          </a:xfrm>
        </p:spPr>
        <p:txBody>
          <a:bodyPr/>
          <a:lstStyle/>
          <a:p>
            <a:pPr algn="ctr" eaLnBrk="1" hangingPunct="1"/>
            <a:r>
              <a:rPr lang="en-GB" sz="4000" b="1" dirty="0" smtClean="0"/>
              <a:t>Arcing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4622" y="901953"/>
            <a:ext cx="8805545" cy="4694555"/>
          </a:xfrm>
          <a:prstGeom prst="rect">
            <a:avLst/>
          </a:prstGeom>
        </p:spPr>
        <p:txBody>
          <a:bodyPr vert="horz" wrap="square" lIns="0" tIns="50800" rIns="0" bIns="0" rtlCol="0">
            <a:spAutoFit/>
          </a:bodyPr>
          <a:lstStyle/>
          <a:p>
            <a:pPr marL="12700">
              <a:lnSpc>
                <a:spcPct val="100000"/>
              </a:lnSpc>
              <a:spcBef>
                <a:spcPts val="400"/>
              </a:spcBef>
            </a:pPr>
            <a:r>
              <a:rPr sz="2400" b="1" u="sng" spc="135" dirty="0">
                <a:solidFill>
                  <a:srgbClr val="006FC0"/>
                </a:solidFill>
                <a:uFill>
                  <a:solidFill>
                    <a:srgbClr val="000000"/>
                  </a:solidFill>
                </a:uFill>
                <a:latin typeface="Arial"/>
                <a:cs typeface="Arial"/>
              </a:rPr>
              <a:t> </a:t>
            </a:r>
            <a:r>
              <a:rPr sz="2400" b="1" spc="-10" dirty="0">
                <a:solidFill>
                  <a:srgbClr val="006FC0"/>
                </a:solidFill>
                <a:latin typeface="Arial"/>
                <a:cs typeface="Arial"/>
              </a:rPr>
              <a:t>Accident</a:t>
            </a:r>
            <a:endParaRPr sz="2400">
              <a:latin typeface="Arial"/>
              <a:cs typeface="Arial"/>
            </a:endParaRPr>
          </a:p>
          <a:p>
            <a:pPr marL="12700" marR="5080">
              <a:lnSpc>
                <a:spcPct val="100000"/>
              </a:lnSpc>
              <a:spcBef>
                <a:spcPts val="300"/>
              </a:spcBef>
            </a:pPr>
            <a:r>
              <a:rPr sz="2400" dirty="0">
                <a:latin typeface="Arial MT"/>
                <a:cs typeface="Arial MT"/>
              </a:rPr>
              <a:t>An</a:t>
            </a:r>
            <a:r>
              <a:rPr sz="2400" spc="-85" dirty="0">
                <a:latin typeface="Arial MT"/>
                <a:cs typeface="Arial MT"/>
              </a:rPr>
              <a:t> </a:t>
            </a:r>
            <a:r>
              <a:rPr sz="2400" dirty="0">
                <a:latin typeface="Arial MT"/>
                <a:cs typeface="Arial MT"/>
              </a:rPr>
              <a:t>Unexpected</a:t>
            </a:r>
            <a:r>
              <a:rPr sz="2400" spc="-50" dirty="0">
                <a:latin typeface="Arial MT"/>
                <a:cs typeface="Arial MT"/>
              </a:rPr>
              <a:t> </a:t>
            </a:r>
            <a:r>
              <a:rPr sz="2400" dirty="0">
                <a:latin typeface="Arial MT"/>
                <a:cs typeface="Arial MT"/>
              </a:rPr>
              <a:t>or</a:t>
            </a:r>
            <a:r>
              <a:rPr sz="2400" spc="-80" dirty="0">
                <a:latin typeface="Arial MT"/>
                <a:cs typeface="Arial MT"/>
              </a:rPr>
              <a:t> </a:t>
            </a:r>
            <a:r>
              <a:rPr sz="2400" dirty="0">
                <a:latin typeface="Arial MT"/>
                <a:cs typeface="Arial MT"/>
              </a:rPr>
              <a:t>unplanned</a:t>
            </a:r>
            <a:r>
              <a:rPr sz="2400" spc="-35" dirty="0">
                <a:latin typeface="Arial MT"/>
                <a:cs typeface="Arial MT"/>
              </a:rPr>
              <a:t> </a:t>
            </a:r>
            <a:r>
              <a:rPr sz="2400" dirty="0">
                <a:latin typeface="Arial MT"/>
                <a:cs typeface="Arial MT"/>
              </a:rPr>
              <a:t>event</a:t>
            </a:r>
            <a:r>
              <a:rPr sz="2400" spc="-75" dirty="0">
                <a:latin typeface="Arial MT"/>
                <a:cs typeface="Arial MT"/>
              </a:rPr>
              <a:t> </a:t>
            </a:r>
            <a:r>
              <a:rPr sz="2400" dirty="0">
                <a:latin typeface="Arial MT"/>
                <a:cs typeface="Arial MT"/>
              </a:rPr>
              <a:t>that</a:t>
            </a:r>
            <a:r>
              <a:rPr sz="2400" spc="-95" dirty="0">
                <a:latin typeface="Arial MT"/>
                <a:cs typeface="Arial MT"/>
              </a:rPr>
              <a:t> </a:t>
            </a:r>
            <a:r>
              <a:rPr sz="2400" dirty="0">
                <a:latin typeface="Arial MT"/>
                <a:cs typeface="Arial MT"/>
              </a:rPr>
              <a:t>resulting</a:t>
            </a:r>
            <a:r>
              <a:rPr sz="2400" spc="-60" dirty="0">
                <a:latin typeface="Arial MT"/>
                <a:cs typeface="Arial MT"/>
              </a:rPr>
              <a:t> </a:t>
            </a:r>
            <a:r>
              <a:rPr sz="2400" dirty="0">
                <a:latin typeface="Arial MT"/>
                <a:cs typeface="Arial MT"/>
              </a:rPr>
              <a:t>injury</a:t>
            </a:r>
            <a:r>
              <a:rPr sz="2400" spc="-75" dirty="0">
                <a:latin typeface="Arial MT"/>
                <a:cs typeface="Arial MT"/>
              </a:rPr>
              <a:t> </a:t>
            </a:r>
            <a:r>
              <a:rPr sz="2400" dirty="0">
                <a:latin typeface="Arial MT"/>
                <a:cs typeface="Arial MT"/>
              </a:rPr>
              <a:t>to</a:t>
            </a:r>
            <a:r>
              <a:rPr sz="2400" spc="-75" dirty="0">
                <a:latin typeface="Arial MT"/>
                <a:cs typeface="Arial MT"/>
              </a:rPr>
              <a:t> </a:t>
            </a:r>
            <a:r>
              <a:rPr sz="2400" spc="-10" dirty="0">
                <a:latin typeface="Arial MT"/>
                <a:cs typeface="Arial MT"/>
              </a:rPr>
              <a:t>person </a:t>
            </a:r>
            <a:r>
              <a:rPr sz="2400" dirty="0">
                <a:latin typeface="Arial MT"/>
                <a:cs typeface="Arial MT"/>
              </a:rPr>
              <a:t>or</a:t>
            </a:r>
            <a:r>
              <a:rPr sz="2400" spc="-60" dirty="0">
                <a:latin typeface="Arial MT"/>
                <a:cs typeface="Arial MT"/>
              </a:rPr>
              <a:t> </a:t>
            </a:r>
            <a:r>
              <a:rPr sz="2400" dirty="0">
                <a:latin typeface="Arial MT"/>
                <a:cs typeface="Arial MT"/>
              </a:rPr>
              <a:t>damage</a:t>
            </a:r>
            <a:r>
              <a:rPr sz="2400" spc="-45" dirty="0">
                <a:latin typeface="Arial MT"/>
                <a:cs typeface="Arial MT"/>
              </a:rPr>
              <a:t> </a:t>
            </a:r>
            <a:r>
              <a:rPr sz="2400" dirty="0">
                <a:latin typeface="Arial MT"/>
                <a:cs typeface="Arial MT"/>
              </a:rPr>
              <a:t>to</a:t>
            </a:r>
            <a:r>
              <a:rPr sz="2400" spc="-55" dirty="0">
                <a:latin typeface="Arial MT"/>
                <a:cs typeface="Arial MT"/>
              </a:rPr>
              <a:t> </a:t>
            </a:r>
            <a:r>
              <a:rPr sz="2400" spc="-10" dirty="0">
                <a:latin typeface="Arial MT"/>
                <a:cs typeface="Arial MT"/>
              </a:rPr>
              <a:t>property.</a:t>
            </a:r>
            <a:endParaRPr sz="2400">
              <a:latin typeface="Arial MT"/>
              <a:cs typeface="Arial MT"/>
            </a:endParaRPr>
          </a:p>
          <a:p>
            <a:pPr>
              <a:lnSpc>
                <a:spcPct val="100000"/>
              </a:lnSpc>
              <a:spcBef>
                <a:spcPts val="1895"/>
              </a:spcBef>
            </a:pPr>
            <a:endParaRPr sz="2400">
              <a:latin typeface="Arial MT"/>
              <a:cs typeface="Arial MT"/>
            </a:endParaRPr>
          </a:p>
          <a:p>
            <a:pPr marL="372110" marR="274955" indent="-262255">
              <a:lnSpc>
                <a:spcPct val="100000"/>
              </a:lnSpc>
              <a:spcBef>
                <a:spcPts val="5"/>
              </a:spcBef>
            </a:pPr>
            <a:r>
              <a:rPr sz="2400" b="1" dirty="0">
                <a:solidFill>
                  <a:srgbClr val="006FC0"/>
                </a:solidFill>
                <a:latin typeface="Arial"/>
                <a:cs typeface="Arial"/>
              </a:rPr>
              <a:t>Injury</a:t>
            </a:r>
            <a:r>
              <a:rPr sz="2400" b="1" spc="-95" dirty="0">
                <a:solidFill>
                  <a:srgbClr val="006FC0"/>
                </a:solidFill>
                <a:latin typeface="Arial"/>
                <a:cs typeface="Arial"/>
              </a:rPr>
              <a:t> </a:t>
            </a:r>
            <a:r>
              <a:rPr sz="2400" b="1" dirty="0">
                <a:solidFill>
                  <a:srgbClr val="006FC0"/>
                </a:solidFill>
                <a:latin typeface="Arial"/>
                <a:cs typeface="Arial"/>
              </a:rPr>
              <a:t>accident</a:t>
            </a:r>
            <a:r>
              <a:rPr sz="2400" b="1" spc="-55" dirty="0">
                <a:solidFill>
                  <a:srgbClr val="006FC0"/>
                </a:solidFill>
                <a:latin typeface="Arial"/>
                <a:cs typeface="Arial"/>
              </a:rPr>
              <a:t> </a:t>
            </a:r>
            <a:r>
              <a:rPr sz="2400" b="1" dirty="0">
                <a:solidFill>
                  <a:srgbClr val="006FC0"/>
                </a:solidFill>
                <a:latin typeface="Arial"/>
                <a:cs typeface="Arial"/>
              </a:rPr>
              <a:t>-</a:t>
            </a:r>
            <a:r>
              <a:rPr sz="2400" b="1" spc="-70" dirty="0">
                <a:solidFill>
                  <a:srgbClr val="006FC0"/>
                </a:solidFill>
                <a:latin typeface="Arial"/>
                <a:cs typeface="Arial"/>
              </a:rPr>
              <a:t> </a:t>
            </a:r>
            <a:r>
              <a:rPr sz="2400" dirty="0">
                <a:latin typeface="Arial MT"/>
                <a:cs typeface="Arial MT"/>
              </a:rPr>
              <a:t>where</a:t>
            </a:r>
            <a:r>
              <a:rPr sz="2400" spc="-50"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unplanned,</a:t>
            </a:r>
            <a:r>
              <a:rPr sz="2400" spc="-30" dirty="0">
                <a:latin typeface="Arial MT"/>
                <a:cs typeface="Arial MT"/>
              </a:rPr>
              <a:t> </a:t>
            </a:r>
            <a:r>
              <a:rPr sz="2400" dirty="0">
                <a:latin typeface="Arial MT"/>
                <a:cs typeface="Arial MT"/>
              </a:rPr>
              <a:t>unwanted</a:t>
            </a:r>
            <a:r>
              <a:rPr sz="2400" spc="-45" dirty="0">
                <a:latin typeface="Arial MT"/>
                <a:cs typeface="Arial MT"/>
              </a:rPr>
              <a:t> </a:t>
            </a:r>
            <a:r>
              <a:rPr sz="2400" dirty="0">
                <a:latin typeface="Arial MT"/>
                <a:cs typeface="Arial MT"/>
              </a:rPr>
              <a:t>event</a:t>
            </a:r>
            <a:r>
              <a:rPr sz="2400" spc="-55" dirty="0">
                <a:latin typeface="Arial MT"/>
                <a:cs typeface="Arial MT"/>
              </a:rPr>
              <a:t> </a:t>
            </a:r>
            <a:r>
              <a:rPr sz="2400" spc="-10" dirty="0">
                <a:latin typeface="Arial MT"/>
                <a:cs typeface="Arial MT"/>
              </a:rPr>
              <a:t>leads </a:t>
            </a:r>
            <a:r>
              <a:rPr sz="2400" dirty="0">
                <a:latin typeface="Arial MT"/>
                <a:cs typeface="Arial MT"/>
              </a:rPr>
              <a:t>to</a:t>
            </a:r>
            <a:r>
              <a:rPr sz="2400" spc="-45" dirty="0">
                <a:latin typeface="Arial MT"/>
                <a:cs typeface="Arial MT"/>
              </a:rPr>
              <a:t> </a:t>
            </a:r>
            <a:r>
              <a:rPr sz="2400" dirty="0">
                <a:latin typeface="Arial MT"/>
                <a:cs typeface="Arial MT"/>
              </a:rPr>
              <a:t>some</a:t>
            </a:r>
            <a:r>
              <a:rPr sz="2400" spc="-30" dirty="0">
                <a:latin typeface="Arial MT"/>
                <a:cs typeface="Arial MT"/>
              </a:rPr>
              <a:t> </a:t>
            </a:r>
            <a:r>
              <a:rPr sz="2400" dirty="0">
                <a:latin typeface="Arial MT"/>
                <a:cs typeface="Arial MT"/>
              </a:rPr>
              <a:t>sort</a:t>
            </a:r>
            <a:r>
              <a:rPr sz="2400" spc="-50" dirty="0">
                <a:latin typeface="Arial MT"/>
                <a:cs typeface="Arial MT"/>
              </a:rPr>
              <a:t> </a:t>
            </a:r>
            <a:r>
              <a:rPr sz="2400" dirty="0">
                <a:latin typeface="Arial MT"/>
                <a:cs typeface="Arial MT"/>
              </a:rPr>
              <a:t>of</a:t>
            </a:r>
            <a:r>
              <a:rPr sz="2400" spc="-40" dirty="0">
                <a:latin typeface="Arial MT"/>
                <a:cs typeface="Arial MT"/>
              </a:rPr>
              <a:t> </a:t>
            </a:r>
            <a:r>
              <a:rPr sz="2400" dirty="0">
                <a:latin typeface="Arial MT"/>
                <a:cs typeface="Arial MT"/>
              </a:rPr>
              <a:t>personal</a:t>
            </a:r>
            <a:r>
              <a:rPr sz="2400" spc="-20" dirty="0">
                <a:latin typeface="Arial MT"/>
                <a:cs typeface="Arial MT"/>
              </a:rPr>
              <a:t> </a:t>
            </a:r>
            <a:r>
              <a:rPr sz="2400" spc="-10" dirty="0">
                <a:latin typeface="Arial MT"/>
                <a:cs typeface="Arial MT"/>
              </a:rPr>
              <a:t>injury,</a:t>
            </a:r>
            <a:endParaRPr sz="2400">
              <a:latin typeface="Arial MT"/>
              <a:cs typeface="Arial MT"/>
            </a:endParaRPr>
          </a:p>
          <a:p>
            <a:pPr marL="373380">
              <a:lnSpc>
                <a:spcPct val="100000"/>
              </a:lnSpc>
              <a:spcBef>
                <a:spcPts val="900"/>
              </a:spcBef>
            </a:pPr>
            <a:r>
              <a:rPr sz="2400" dirty="0">
                <a:latin typeface="Arial MT"/>
                <a:cs typeface="Arial MT"/>
              </a:rPr>
              <a:t>e.g.</a:t>
            </a:r>
            <a:r>
              <a:rPr sz="2400" spc="-5" dirty="0">
                <a:latin typeface="Arial MT"/>
                <a:cs typeface="Arial MT"/>
              </a:rPr>
              <a:t> </a:t>
            </a:r>
            <a:r>
              <a:rPr sz="2400" dirty="0">
                <a:latin typeface="Arial MT"/>
                <a:cs typeface="Arial MT"/>
              </a:rPr>
              <a:t>a</a:t>
            </a:r>
            <a:r>
              <a:rPr sz="2400" spc="-20" dirty="0">
                <a:latin typeface="Arial MT"/>
                <a:cs typeface="Arial MT"/>
              </a:rPr>
              <a:t> </a:t>
            </a:r>
            <a:r>
              <a:rPr sz="2400" dirty="0">
                <a:latin typeface="Arial MT"/>
                <a:cs typeface="Arial MT"/>
              </a:rPr>
              <a:t>cut</a:t>
            </a:r>
            <a:r>
              <a:rPr sz="2400" spc="-5" dirty="0">
                <a:latin typeface="Arial MT"/>
                <a:cs typeface="Arial MT"/>
              </a:rPr>
              <a:t> </a:t>
            </a:r>
            <a:r>
              <a:rPr sz="2400" spc="-20" dirty="0">
                <a:latin typeface="Arial MT"/>
                <a:cs typeface="Arial MT"/>
              </a:rPr>
              <a:t>hand</a:t>
            </a:r>
            <a:endParaRPr sz="2400">
              <a:latin typeface="Arial MT"/>
              <a:cs typeface="Arial MT"/>
            </a:endParaRPr>
          </a:p>
          <a:p>
            <a:pPr marL="372110" marR="123825" indent="-360045">
              <a:lnSpc>
                <a:spcPct val="100000"/>
              </a:lnSpc>
              <a:spcBef>
                <a:spcPts val="900"/>
              </a:spcBef>
            </a:pPr>
            <a:r>
              <a:rPr sz="2400" b="1" dirty="0">
                <a:solidFill>
                  <a:srgbClr val="006FC0"/>
                </a:solidFill>
                <a:latin typeface="Arial"/>
                <a:cs typeface="Arial"/>
              </a:rPr>
              <a:t>Damage</a:t>
            </a:r>
            <a:r>
              <a:rPr sz="2400" b="1" spc="-70" dirty="0">
                <a:solidFill>
                  <a:srgbClr val="006FC0"/>
                </a:solidFill>
                <a:latin typeface="Arial"/>
                <a:cs typeface="Arial"/>
              </a:rPr>
              <a:t> </a:t>
            </a:r>
            <a:r>
              <a:rPr sz="2400" b="1" dirty="0">
                <a:solidFill>
                  <a:srgbClr val="006FC0"/>
                </a:solidFill>
                <a:latin typeface="Arial"/>
                <a:cs typeface="Arial"/>
              </a:rPr>
              <a:t>only</a:t>
            </a:r>
            <a:r>
              <a:rPr sz="2400" b="1" spc="-85" dirty="0">
                <a:solidFill>
                  <a:srgbClr val="006FC0"/>
                </a:solidFill>
                <a:latin typeface="Arial"/>
                <a:cs typeface="Arial"/>
              </a:rPr>
              <a:t> </a:t>
            </a:r>
            <a:r>
              <a:rPr sz="2400" b="1" dirty="0">
                <a:solidFill>
                  <a:srgbClr val="006FC0"/>
                </a:solidFill>
                <a:latin typeface="Arial"/>
                <a:cs typeface="Arial"/>
              </a:rPr>
              <a:t>accident</a:t>
            </a:r>
            <a:r>
              <a:rPr sz="2400" b="1" spc="-65" dirty="0">
                <a:solidFill>
                  <a:srgbClr val="006FC0"/>
                </a:solidFill>
                <a:latin typeface="Arial"/>
                <a:cs typeface="Arial"/>
              </a:rPr>
              <a:t> </a:t>
            </a:r>
            <a:r>
              <a:rPr sz="2400" dirty="0">
                <a:latin typeface="Arial MT"/>
                <a:cs typeface="Arial MT"/>
              </a:rPr>
              <a:t>-</a:t>
            </a:r>
            <a:r>
              <a:rPr sz="2400" spc="-80" dirty="0">
                <a:latin typeface="Arial MT"/>
                <a:cs typeface="Arial MT"/>
              </a:rPr>
              <a:t> </a:t>
            </a:r>
            <a:r>
              <a:rPr sz="2400" dirty="0">
                <a:latin typeface="Arial MT"/>
                <a:cs typeface="Arial MT"/>
              </a:rPr>
              <a:t>where</a:t>
            </a:r>
            <a:r>
              <a:rPr sz="2400" spc="-65"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unplanned,</a:t>
            </a:r>
            <a:r>
              <a:rPr sz="2400" spc="-45" dirty="0">
                <a:latin typeface="Arial MT"/>
                <a:cs typeface="Arial MT"/>
              </a:rPr>
              <a:t> </a:t>
            </a:r>
            <a:r>
              <a:rPr sz="2400" dirty="0">
                <a:latin typeface="Arial MT"/>
                <a:cs typeface="Arial MT"/>
              </a:rPr>
              <a:t>unwanted</a:t>
            </a:r>
            <a:r>
              <a:rPr sz="2400" spc="-55" dirty="0">
                <a:latin typeface="Arial MT"/>
                <a:cs typeface="Arial MT"/>
              </a:rPr>
              <a:t> </a:t>
            </a:r>
            <a:r>
              <a:rPr sz="2400" spc="-10" dirty="0">
                <a:latin typeface="Arial MT"/>
                <a:cs typeface="Arial MT"/>
              </a:rPr>
              <a:t>event </a:t>
            </a:r>
            <a:r>
              <a:rPr sz="2400" dirty="0">
                <a:latin typeface="Arial MT"/>
                <a:cs typeface="Arial MT"/>
              </a:rPr>
              <a:t>leads</a:t>
            </a:r>
            <a:r>
              <a:rPr sz="2400" spc="-55"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equipment</a:t>
            </a:r>
            <a:r>
              <a:rPr sz="2400" spc="-35" dirty="0">
                <a:latin typeface="Arial MT"/>
                <a:cs typeface="Arial MT"/>
              </a:rPr>
              <a:t> </a:t>
            </a:r>
            <a:r>
              <a:rPr sz="2400" dirty="0">
                <a:latin typeface="Arial MT"/>
                <a:cs typeface="Arial MT"/>
              </a:rPr>
              <a:t>or</a:t>
            </a:r>
            <a:r>
              <a:rPr sz="2400" spc="-65" dirty="0">
                <a:latin typeface="Arial MT"/>
                <a:cs typeface="Arial MT"/>
              </a:rPr>
              <a:t> </a:t>
            </a:r>
            <a:r>
              <a:rPr sz="2400" dirty="0">
                <a:latin typeface="Arial MT"/>
                <a:cs typeface="Arial MT"/>
              </a:rPr>
              <a:t>property</a:t>
            </a:r>
            <a:r>
              <a:rPr sz="2400" spc="-50" dirty="0">
                <a:latin typeface="Arial MT"/>
                <a:cs typeface="Arial MT"/>
              </a:rPr>
              <a:t> </a:t>
            </a:r>
            <a:r>
              <a:rPr sz="2400" dirty="0">
                <a:latin typeface="Arial MT"/>
                <a:cs typeface="Arial MT"/>
              </a:rPr>
              <a:t>damage</a:t>
            </a:r>
            <a:r>
              <a:rPr sz="2400" spc="-60" dirty="0">
                <a:latin typeface="Arial MT"/>
                <a:cs typeface="Arial MT"/>
              </a:rPr>
              <a:t> </a:t>
            </a:r>
            <a:r>
              <a:rPr sz="2400" dirty="0">
                <a:latin typeface="Arial MT"/>
                <a:cs typeface="Arial MT"/>
              </a:rPr>
              <a:t>but</a:t>
            </a:r>
            <a:r>
              <a:rPr sz="2400" spc="-70" dirty="0">
                <a:latin typeface="Arial MT"/>
                <a:cs typeface="Arial MT"/>
              </a:rPr>
              <a:t> </a:t>
            </a:r>
            <a:r>
              <a:rPr sz="2400" dirty="0">
                <a:latin typeface="Arial MT"/>
                <a:cs typeface="Arial MT"/>
              </a:rPr>
              <a:t>not</a:t>
            </a:r>
            <a:r>
              <a:rPr sz="2400" spc="-60" dirty="0">
                <a:latin typeface="Arial MT"/>
                <a:cs typeface="Arial MT"/>
              </a:rPr>
              <a:t> </a:t>
            </a:r>
            <a:r>
              <a:rPr sz="2400" spc="-10" dirty="0">
                <a:latin typeface="Arial MT"/>
                <a:cs typeface="Arial MT"/>
              </a:rPr>
              <a:t>personal injury,</a:t>
            </a:r>
            <a:endParaRPr sz="2400">
              <a:latin typeface="Arial MT"/>
              <a:cs typeface="Arial MT"/>
            </a:endParaRPr>
          </a:p>
          <a:p>
            <a:pPr marL="413384">
              <a:lnSpc>
                <a:spcPct val="100000"/>
              </a:lnSpc>
              <a:spcBef>
                <a:spcPts val="905"/>
              </a:spcBef>
            </a:pPr>
            <a:r>
              <a:rPr sz="2400" dirty="0">
                <a:latin typeface="Arial MT"/>
                <a:cs typeface="Arial MT"/>
              </a:rPr>
              <a:t>e.g.</a:t>
            </a:r>
            <a:r>
              <a:rPr sz="2400" spc="-25"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wall</a:t>
            </a:r>
            <a:r>
              <a:rPr sz="2400" spc="-5" dirty="0">
                <a:latin typeface="Arial MT"/>
                <a:cs typeface="Arial MT"/>
              </a:rPr>
              <a:t> </a:t>
            </a:r>
            <a:r>
              <a:rPr sz="2400" dirty="0">
                <a:latin typeface="Arial MT"/>
                <a:cs typeface="Arial MT"/>
              </a:rPr>
              <a:t>is</a:t>
            </a:r>
            <a:r>
              <a:rPr sz="2400" spc="-25" dirty="0">
                <a:latin typeface="Arial MT"/>
                <a:cs typeface="Arial MT"/>
              </a:rPr>
              <a:t> </a:t>
            </a:r>
            <a:r>
              <a:rPr sz="2400" spc="-10" dirty="0">
                <a:latin typeface="Arial MT"/>
                <a:cs typeface="Arial MT"/>
              </a:rPr>
              <a:t>demolished</a:t>
            </a:r>
            <a:endParaRPr sz="2400">
              <a:latin typeface="Arial MT"/>
              <a:cs typeface="Arial MT"/>
            </a:endParaRPr>
          </a:p>
        </p:txBody>
      </p:sp>
      <p:grpSp>
        <p:nvGrpSpPr>
          <p:cNvPr id="3" name="object 3"/>
          <p:cNvGrpSpPr/>
          <p:nvPr/>
        </p:nvGrpSpPr>
        <p:grpSpPr>
          <a:xfrm>
            <a:off x="297510" y="327533"/>
            <a:ext cx="3845560" cy="704215"/>
            <a:chOff x="297510" y="327533"/>
            <a:chExt cx="3845560" cy="704215"/>
          </a:xfrm>
        </p:grpSpPr>
        <p:pic>
          <p:nvPicPr>
            <p:cNvPr id="4" name="object 4"/>
            <p:cNvPicPr/>
            <p:nvPr/>
          </p:nvPicPr>
          <p:blipFill>
            <a:blip r:embed="rId2" cstate="print"/>
            <a:stretch>
              <a:fillRect/>
            </a:stretch>
          </p:blipFill>
          <p:spPr>
            <a:xfrm>
              <a:off x="307848" y="670560"/>
              <a:ext cx="3823716" cy="361188"/>
            </a:xfrm>
            <a:prstGeom prst="rect">
              <a:avLst/>
            </a:prstGeom>
          </p:spPr>
        </p:pic>
        <p:pic>
          <p:nvPicPr>
            <p:cNvPr id="5" name="object 5"/>
            <p:cNvPicPr/>
            <p:nvPr/>
          </p:nvPicPr>
          <p:blipFill>
            <a:blip r:embed="rId3" cstate="print"/>
            <a:stretch>
              <a:fillRect/>
            </a:stretch>
          </p:blipFill>
          <p:spPr>
            <a:xfrm>
              <a:off x="313867" y="327533"/>
              <a:ext cx="3811600" cy="362712"/>
            </a:xfrm>
            <a:prstGeom prst="rect">
              <a:avLst/>
            </a:prstGeom>
          </p:spPr>
        </p:pic>
        <p:pic>
          <p:nvPicPr>
            <p:cNvPr id="6" name="object 6"/>
            <p:cNvPicPr/>
            <p:nvPr/>
          </p:nvPicPr>
          <p:blipFill>
            <a:blip r:embed="rId4" cstate="print"/>
            <a:stretch>
              <a:fillRect/>
            </a:stretch>
          </p:blipFill>
          <p:spPr>
            <a:xfrm>
              <a:off x="297510" y="714756"/>
              <a:ext cx="3845102" cy="25908"/>
            </a:xfrm>
            <a:prstGeom prst="rect">
              <a:avLst/>
            </a:prstGeom>
          </p:spPr>
        </p:pic>
      </p:grpSp>
      <p:sp>
        <p:nvSpPr>
          <p:cNvPr id="7" name="object 7"/>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1149003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pPr marL="0" indent="0">
              <a:buNone/>
            </a:pPr>
            <a:r>
              <a:rPr lang="en-GB" dirty="0" smtClean="0"/>
              <a:t>What type of incidents could occur when using portable electrical equipment?</a:t>
            </a:r>
            <a:endParaRPr lang="en-GB" dirty="0"/>
          </a:p>
        </p:txBody>
      </p:sp>
      <p:sp>
        <p:nvSpPr>
          <p:cNvPr id="4" name="Title 3"/>
          <p:cNvSpPr>
            <a:spLocks noGrp="1"/>
          </p:cNvSpPr>
          <p:nvPr>
            <p:ph type="title"/>
          </p:nvPr>
        </p:nvSpPr>
        <p:spPr>
          <a:xfrm>
            <a:off x="1115616" y="381000"/>
            <a:ext cx="8028384" cy="815752"/>
          </a:xfrm>
        </p:spPr>
        <p:txBody>
          <a:bodyPr/>
          <a:lstStyle/>
          <a:p>
            <a:r>
              <a:rPr lang="en-GB" dirty="0" smtClean="0"/>
              <a:t>Group Discussion Point</a:t>
            </a:r>
            <a:endParaRPr lang="en-GB" dirty="0"/>
          </a:p>
        </p:txBody>
      </p:sp>
      <p:pic>
        <p:nvPicPr>
          <p:cNvPr id="8" name="Picture 7" descr="electric-drill-damaged-fina.png"/>
          <p:cNvPicPr>
            <a:picLocks noChangeAspect="1"/>
          </p:cNvPicPr>
          <p:nvPr/>
        </p:nvPicPr>
        <p:blipFill>
          <a:blip r:embed="rId3" cstate="print"/>
          <a:stretch>
            <a:fillRect/>
          </a:stretch>
        </p:blipFill>
        <p:spPr>
          <a:xfrm>
            <a:off x="3059832" y="3165605"/>
            <a:ext cx="3096344" cy="2189236"/>
          </a:xfrm>
          <a:prstGeom prst="rect">
            <a:avLst/>
          </a:prstGeo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331640" y="1556792"/>
            <a:ext cx="5873124" cy="4872585"/>
          </a:xfrm>
        </p:spPr>
        <p:txBody>
          <a:bodyPr>
            <a:normAutofit fontScale="70000" lnSpcReduction="20000"/>
          </a:bodyPr>
          <a:lstStyle/>
          <a:p>
            <a:pPr marL="0" indent="0">
              <a:spcBef>
                <a:spcPts val="1200"/>
              </a:spcBef>
              <a:buNone/>
            </a:pPr>
            <a:r>
              <a:rPr lang="en-US" dirty="0" smtClean="0">
                <a:cs typeface="Tahoma" pitchFamily="34" charset="0"/>
              </a:rPr>
              <a:t>Accidents with Portable Electrical Equipment can be due to:</a:t>
            </a:r>
          </a:p>
          <a:p>
            <a:pPr>
              <a:spcBef>
                <a:spcPts val="1200"/>
              </a:spcBef>
              <a:buFont typeface="Arial" pitchFamily="34" charset="0"/>
              <a:buChar char="•"/>
            </a:pPr>
            <a:r>
              <a:rPr lang="en-US" dirty="0" smtClean="0">
                <a:cs typeface="Tahoma" pitchFamily="34" charset="0"/>
              </a:rPr>
              <a:t>Using unsuitable equipment</a:t>
            </a:r>
          </a:p>
          <a:p>
            <a:pPr>
              <a:spcBef>
                <a:spcPts val="1200"/>
              </a:spcBef>
              <a:buFont typeface="Arial" pitchFamily="34" charset="0"/>
              <a:buChar char="•"/>
            </a:pPr>
            <a:r>
              <a:rPr lang="en-US" dirty="0" smtClean="0">
                <a:cs typeface="Tahoma" pitchFamily="34" charset="0"/>
              </a:rPr>
              <a:t>Using in damaged </a:t>
            </a:r>
            <a:r>
              <a:rPr lang="en-GB" dirty="0" smtClean="0">
                <a:cs typeface="Tahoma" pitchFamily="34" charset="0"/>
              </a:rPr>
              <a:t>conditions</a:t>
            </a:r>
          </a:p>
          <a:p>
            <a:pPr>
              <a:spcBef>
                <a:spcPts val="1200"/>
              </a:spcBef>
              <a:buFont typeface="Arial" pitchFamily="34" charset="0"/>
              <a:buChar char="•"/>
            </a:pPr>
            <a:r>
              <a:rPr lang="en-US" dirty="0" smtClean="0">
                <a:cs typeface="Tahoma" pitchFamily="34" charset="0"/>
              </a:rPr>
              <a:t>Misuse</a:t>
            </a:r>
          </a:p>
          <a:p>
            <a:pPr>
              <a:spcBef>
                <a:spcPts val="1200"/>
              </a:spcBef>
              <a:buFont typeface="Arial" pitchFamily="34" charset="0"/>
              <a:buChar char="•"/>
            </a:pPr>
            <a:r>
              <a:rPr lang="en-US" dirty="0" smtClean="0">
                <a:cs typeface="Tahoma" pitchFamily="34" charset="0"/>
              </a:rPr>
              <a:t>Physical abuse such as driving</a:t>
            </a:r>
            <a:br>
              <a:rPr lang="en-US" dirty="0" smtClean="0">
                <a:cs typeface="Tahoma" pitchFamily="34" charset="0"/>
              </a:rPr>
            </a:br>
            <a:r>
              <a:rPr lang="en-US" dirty="0" smtClean="0">
                <a:cs typeface="Tahoma" pitchFamily="34" charset="0"/>
              </a:rPr>
              <a:t>over cables</a:t>
            </a:r>
          </a:p>
          <a:p>
            <a:pPr>
              <a:spcBef>
                <a:spcPts val="1200"/>
              </a:spcBef>
              <a:buFont typeface="Arial" pitchFamily="34" charset="0"/>
              <a:buChar char="•"/>
            </a:pPr>
            <a:r>
              <a:rPr lang="en-US" dirty="0" smtClean="0">
                <a:cs typeface="Tahoma" pitchFamily="34" charset="0"/>
              </a:rPr>
              <a:t>Repairs carried out improperly</a:t>
            </a:r>
          </a:p>
          <a:p>
            <a:pPr>
              <a:spcBef>
                <a:spcPts val="1200"/>
              </a:spcBef>
              <a:buFont typeface="Arial" pitchFamily="34" charset="0"/>
              <a:buChar char="•"/>
            </a:pPr>
            <a:r>
              <a:rPr lang="en-US" dirty="0" smtClean="0">
                <a:cs typeface="Tahoma" pitchFamily="34" charset="0"/>
              </a:rPr>
              <a:t>Continued use of faulty, defective equipment</a:t>
            </a:r>
          </a:p>
          <a:p>
            <a:pPr>
              <a:spcBef>
                <a:spcPts val="1200"/>
              </a:spcBef>
              <a:buFont typeface="Arial" pitchFamily="34" charset="0"/>
              <a:buChar char="•"/>
            </a:pPr>
            <a:r>
              <a:rPr lang="en-US" dirty="0" smtClean="0">
                <a:cs typeface="Tahoma" pitchFamily="34" charset="0"/>
              </a:rPr>
              <a:t>Chemical/abrasion damage to the cables</a:t>
            </a:r>
            <a:endParaRPr lang="en-GB" dirty="0" smtClean="0">
              <a:cs typeface="Tahoma" pitchFamily="34" charset="0"/>
            </a:endParaRPr>
          </a:p>
          <a:p>
            <a:pPr>
              <a:spcBef>
                <a:spcPts val="1200"/>
              </a:spcBef>
              <a:buFont typeface="Arial" pitchFamily="34" charset="0"/>
              <a:buChar char="•"/>
            </a:pPr>
            <a:r>
              <a:rPr lang="en-US" dirty="0" smtClean="0">
                <a:cs typeface="Tahoma" pitchFamily="34" charset="0"/>
              </a:rPr>
              <a:t>Lack of inspection testing or </a:t>
            </a:r>
            <a:r>
              <a:rPr lang="en-GB" dirty="0" smtClean="0">
                <a:cs typeface="Tahoma" pitchFamily="34" charset="0"/>
              </a:rPr>
              <a:t>maintenance</a:t>
            </a:r>
          </a:p>
        </p:txBody>
      </p:sp>
      <p:sp>
        <p:nvSpPr>
          <p:cNvPr id="2" name="Title 1"/>
          <p:cNvSpPr>
            <a:spLocks noGrp="1"/>
          </p:cNvSpPr>
          <p:nvPr>
            <p:ph type="title"/>
          </p:nvPr>
        </p:nvSpPr>
        <p:spPr>
          <a:xfrm>
            <a:off x="1143000" y="381000"/>
            <a:ext cx="8001000" cy="815752"/>
          </a:xfrm>
        </p:spPr>
        <p:txBody>
          <a:bodyPr/>
          <a:lstStyle/>
          <a:p>
            <a:pPr algn="ctr"/>
            <a:r>
              <a:rPr lang="en-GB" dirty="0" smtClean="0"/>
              <a:t>Portable Electrical Equipment</a:t>
            </a:r>
            <a:endParaRPr lang="en-GB" dirty="0"/>
          </a:p>
        </p:txBody>
      </p:sp>
      <p:pic>
        <p:nvPicPr>
          <p:cNvPr id="7" name="Picture 2" descr="3_pin_plug no earth"/>
          <p:cNvPicPr>
            <a:picLocks noChangeAspect="1" noChangeArrowheads="1"/>
          </p:cNvPicPr>
          <p:nvPr/>
        </p:nvPicPr>
        <p:blipFill>
          <a:blip r:embed="rId3" cstate="print"/>
          <a:srcRect/>
          <a:stretch>
            <a:fillRect/>
          </a:stretch>
        </p:blipFill>
        <p:spPr bwMode="auto">
          <a:xfrm>
            <a:off x="5652120" y="1925692"/>
            <a:ext cx="2817257" cy="2367404"/>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001000" cy="815752"/>
          </a:xfrm>
        </p:spPr>
        <p:txBody>
          <a:bodyPr/>
          <a:lstStyle/>
          <a:p>
            <a:pPr algn="ctr"/>
            <a:r>
              <a:rPr lang="en-GB" dirty="0" smtClean="0"/>
              <a:t>PRECAUTIONS USING</a:t>
            </a:r>
            <a:br>
              <a:rPr lang="en-GB" dirty="0" smtClean="0"/>
            </a:br>
            <a:r>
              <a:rPr lang="en-GB" dirty="0" smtClean="0"/>
              <a:t>Portable Electrical Equipment</a:t>
            </a:r>
            <a:endParaRPr lang="en-GB" dirty="0"/>
          </a:p>
        </p:txBody>
      </p:sp>
      <p:pic>
        <p:nvPicPr>
          <p:cNvPr id="7" name="Picture 2" descr="3_pin_plug no earth"/>
          <p:cNvPicPr>
            <a:picLocks noChangeAspect="1" noChangeArrowheads="1"/>
          </p:cNvPicPr>
          <p:nvPr/>
        </p:nvPicPr>
        <p:blipFill>
          <a:blip r:embed="rId3" cstate="print"/>
          <a:srcRect/>
          <a:stretch>
            <a:fillRect/>
          </a:stretch>
        </p:blipFill>
        <p:spPr bwMode="auto">
          <a:xfrm>
            <a:off x="6228184" y="3070960"/>
            <a:ext cx="2736304" cy="2662296"/>
          </a:xfrm>
          <a:prstGeom prst="rect">
            <a:avLst/>
          </a:prstGeom>
          <a:noFill/>
        </p:spPr>
      </p:pic>
      <p:sp>
        <p:nvSpPr>
          <p:cNvPr id="6" name="Content Placeholder 3"/>
          <p:cNvSpPr>
            <a:spLocks noGrp="1"/>
          </p:cNvSpPr>
          <p:nvPr>
            <p:ph sz="quarter" idx="4294967295"/>
          </p:nvPr>
        </p:nvSpPr>
        <p:spPr>
          <a:xfrm>
            <a:off x="1293440" y="1295400"/>
            <a:ext cx="7239000" cy="4846320"/>
          </a:xfrm>
          <a:prstGeom prst="rect">
            <a:avLst/>
          </a:prstGeom>
        </p:spPr>
        <p:txBody>
          <a:bodyPr>
            <a:normAutofit/>
          </a:bodyPr>
          <a:lstStyle/>
          <a:p>
            <a:r>
              <a:rPr lang="en-US" sz="2400" dirty="0" smtClean="0">
                <a:latin typeface="Calibri" pitchFamily="34" charset="0"/>
                <a:cs typeface="Calibri" pitchFamily="34" charset="0"/>
              </a:rPr>
              <a:t>Reduced voltage operation</a:t>
            </a:r>
          </a:p>
          <a:p>
            <a:r>
              <a:rPr lang="en-US" sz="2400" dirty="0" smtClean="0">
                <a:latin typeface="Calibri" pitchFamily="34" charset="0"/>
                <a:cs typeface="Calibri" pitchFamily="34" charset="0"/>
              </a:rPr>
              <a:t>Use of residual current devices</a:t>
            </a:r>
          </a:p>
          <a:p>
            <a:r>
              <a:rPr lang="en-US" sz="2400" dirty="0" smtClean="0">
                <a:latin typeface="Calibri" pitchFamily="34" charset="0"/>
                <a:cs typeface="Calibri" pitchFamily="34" charset="0"/>
              </a:rPr>
              <a:t>Protected against overload</a:t>
            </a:r>
          </a:p>
          <a:p>
            <a:r>
              <a:rPr lang="en-US" sz="2400" dirty="0" smtClean="0">
                <a:latin typeface="Calibri" pitchFamily="34" charset="0"/>
                <a:cs typeface="Calibri" pitchFamily="34" charset="0"/>
              </a:rPr>
              <a:t>Cables insulated</a:t>
            </a:r>
          </a:p>
          <a:p>
            <a:r>
              <a:rPr lang="en-US" sz="2400" dirty="0" smtClean="0">
                <a:latin typeface="Calibri" pitchFamily="34" charset="0"/>
                <a:cs typeface="Calibri" pitchFamily="34" charset="0"/>
              </a:rPr>
              <a:t>Casing without damage</a:t>
            </a:r>
          </a:p>
          <a:p>
            <a:r>
              <a:rPr lang="en-US" sz="2400" dirty="0" smtClean="0">
                <a:latin typeface="Calibri" pitchFamily="34" charset="0"/>
                <a:cs typeface="Calibri" pitchFamily="34" charset="0"/>
              </a:rPr>
              <a:t>Sufficient socket outlets</a:t>
            </a:r>
          </a:p>
          <a:p>
            <a:r>
              <a:rPr lang="en-US" sz="2400" dirty="0" smtClean="0">
                <a:latin typeface="Calibri" pitchFamily="34" charset="0"/>
                <a:cs typeface="Calibri" pitchFamily="34" charset="0"/>
              </a:rPr>
              <a:t>Use of cable drums</a:t>
            </a:r>
          </a:p>
          <a:p>
            <a:r>
              <a:rPr lang="en-US" sz="2400" dirty="0" smtClean="0">
                <a:latin typeface="Calibri" pitchFamily="34" charset="0"/>
                <a:cs typeface="Calibri" pitchFamily="34" charset="0"/>
              </a:rPr>
              <a:t>Correct maintenance and repair</a:t>
            </a:r>
          </a:p>
          <a:p>
            <a:r>
              <a:rPr lang="en-US" sz="2400" dirty="0" smtClean="0">
                <a:latin typeface="Calibri" pitchFamily="34" charset="0"/>
                <a:cs typeface="Calibri" pitchFamily="34" charset="0"/>
              </a:rPr>
              <a:t>Regular inspections and checks</a:t>
            </a:r>
          </a:p>
          <a:p>
            <a:r>
              <a:rPr lang="en-US" sz="2400" dirty="0" smtClean="0">
                <a:latin typeface="Calibri" pitchFamily="34" charset="0"/>
                <a:cs typeface="Calibri" pitchFamily="34" charset="0"/>
              </a:rPr>
              <a:t>Properly trained staff </a:t>
            </a:r>
            <a:endParaRPr lang="en-IN" sz="2400" dirty="0">
              <a:latin typeface="Calibri" pitchFamily="34" charset="0"/>
              <a:cs typeface="Calibri" pitchFamily="34" charset="0"/>
            </a:endParaRPr>
          </a:p>
        </p:txBody>
      </p:sp>
    </p:spTree>
    <p:extLst>
      <p:ext uri="{BB962C8B-B14F-4D97-AF65-F5344CB8AC3E}">
        <p14:creationId xmlns:p14="http://schemas.microsoft.com/office/powerpoint/2010/main" val="10692091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pPr marL="514350" indent="-514350">
              <a:buFont typeface="+mj-lt"/>
              <a:buAutoNum type="arabicPeriod"/>
            </a:pPr>
            <a:r>
              <a:rPr lang="en-GB" dirty="0" smtClean="0"/>
              <a:t>Explain what is meant by the terms:</a:t>
            </a:r>
          </a:p>
          <a:p>
            <a:pPr marL="914400" lvl="1" indent="-514350"/>
            <a:r>
              <a:rPr lang="en-GB" dirty="0" smtClean="0"/>
              <a:t>Voltage?</a:t>
            </a:r>
          </a:p>
          <a:p>
            <a:pPr marL="914400" lvl="1" indent="-514350"/>
            <a:r>
              <a:rPr lang="en-GB" dirty="0" smtClean="0"/>
              <a:t>Current?</a:t>
            </a:r>
          </a:p>
          <a:p>
            <a:pPr marL="914400" lvl="1" indent="-514350"/>
            <a:r>
              <a:rPr lang="en-GB" dirty="0" smtClean="0"/>
              <a:t>Resistance?</a:t>
            </a:r>
          </a:p>
          <a:p>
            <a:pPr marL="514350" indent="-514350">
              <a:buFont typeface="+mj-lt"/>
              <a:buAutoNum type="arabicPeriod"/>
            </a:pPr>
            <a:r>
              <a:rPr lang="en-GB" dirty="0" smtClean="0"/>
              <a:t>What are the hazards associated with electricity?</a:t>
            </a:r>
          </a:p>
          <a:p>
            <a:pPr marL="514350" indent="-514350">
              <a:buFont typeface="+mj-lt"/>
              <a:buAutoNum type="arabicPeriod"/>
            </a:pPr>
            <a:r>
              <a:rPr lang="en-GB" dirty="0" smtClean="0"/>
              <a:t>How can electrical equipment cause fires?</a:t>
            </a:r>
            <a:endParaRPr lang="en-GB" dirty="0"/>
          </a:p>
        </p:txBody>
      </p:sp>
      <p:sp>
        <p:nvSpPr>
          <p:cNvPr id="4" name="Title 3"/>
          <p:cNvSpPr>
            <a:spLocks noGrp="1"/>
          </p:cNvSpPr>
          <p:nvPr>
            <p:ph type="title"/>
          </p:nvPr>
        </p:nvSpPr>
        <p:spPr>
          <a:xfrm>
            <a:off x="1143000" y="381000"/>
            <a:ext cx="8001000" cy="815752"/>
          </a:xfrm>
        </p:spPr>
        <p:txBody>
          <a:bodyPr/>
          <a:lstStyle/>
          <a:p>
            <a:r>
              <a:rPr lang="en-GB" dirty="0" smtClean="0"/>
              <a:t>End of Section Quiz</a:t>
            </a:r>
            <a:endParaRPr lang="en-GB"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pPr algn="ctr"/>
            <a:endParaRPr lang="en-GB" dirty="0"/>
          </a:p>
        </p:txBody>
      </p:sp>
      <p:sp>
        <p:nvSpPr>
          <p:cNvPr id="6" name="Subtitle 5"/>
          <p:cNvSpPr>
            <a:spLocks noGrp="1"/>
          </p:cNvSpPr>
          <p:nvPr>
            <p:ph type="subTitle" sz="quarter" idx="1"/>
          </p:nvPr>
        </p:nvSpPr>
        <p:spPr/>
        <p:txBody>
          <a:bodyPr/>
          <a:lstStyle/>
          <a:p>
            <a:r>
              <a:rPr lang="en-GB" dirty="0" smtClean="0"/>
              <a:t>Control Measures</a:t>
            </a:r>
            <a:endParaRPr lang="en-GB"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4" cstate="screen">
            <a:alphaModFix amt="25000"/>
            <a:lum/>
          </a:blip>
          <a:srcRect/>
          <a:stretch>
            <a:fillRect l="-6000" r="-6000"/>
          </a:stretch>
        </a:blip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371600" y="571500"/>
            <a:ext cx="7543800" cy="723900"/>
          </a:xfrm>
        </p:spPr>
        <p:txBody>
          <a:bodyPr/>
          <a:lstStyle/>
          <a:p>
            <a:r>
              <a:rPr lang="en-GB" altLang="en-US" b="1">
                <a:latin typeface="Century Gothic" pitchFamily="34" charset="0"/>
              </a:rPr>
              <a:t>Electrical Safety</a:t>
            </a:r>
          </a:p>
        </p:txBody>
      </p:sp>
      <p:sp>
        <p:nvSpPr>
          <p:cNvPr id="135171" name="Rectangle 3"/>
          <p:cNvSpPr>
            <a:spLocks noGrp="1" noChangeArrowheads="1"/>
          </p:cNvSpPr>
          <p:nvPr>
            <p:ph idx="1"/>
          </p:nvPr>
        </p:nvSpPr>
        <p:spPr>
          <a:xfrm>
            <a:off x="1219200" y="1295400"/>
            <a:ext cx="7772400" cy="4114800"/>
          </a:xfrm>
        </p:spPr>
        <p:txBody>
          <a:bodyPr/>
          <a:lstStyle/>
          <a:p>
            <a:pPr>
              <a:buFont typeface="Wingdings" pitchFamily="2" charset="2"/>
              <a:buBlip>
                <a:blip r:embed="rId5"/>
              </a:buBlip>
            </a:pPr>
            <a:endParaRPr lang="en-GB" altLang="en-US" sz="2800" dirty="0">
              <a:latin typeface="Verdana" pitchFamily="34" charset="0"/>
            </a:endParaRPr>
          </a:p>
          <a:p>
            <a:pPr>
              <a:buFont typeface="Wingdings" pitchFamily="2" charset="2"/>
              <a:buBlip>
                <a:blip r:embed="rId5"/>
              </a:buBlip>
            </a:pPr>
            <a:r>
              <a:rPr lang="en-GB" altLang="en-US" sz="2800" dirty="0">
                <a:latin typeface="Verdana" pitchFamily="34" charset="0"/>
              </a:rPr>
              <a:t>Display electrical equipment &amp; cable routing layout</a:t>
            </a:r>
          </a:p>
          <a:p>
            <a:pPr>
              <a:buFont typeface="Wingdings" pitchFamily="2" charset="2"/>
              <a:buBlip>
                <a:blip r:embed="rId5"/>
              </a:buBlip>
            </a:pPr>
            <a:r>
              <a:rPr lang="en-GB" altLang="en-US" sz="2800" dirty="0">
                <a:latin typeface="Verdana" pitchFamily="34" charset="0"/>
              </a:rPr>
              <a:t>All electrical installation to be tested &amp; commissioned as per </a:t>
            </a:r>
            <a:r>
              <a:rPr lang="en-GB" altLang="en-US" sz="2800" dirty="0" smtClean="0">
                <a:latin typeface="Verdana" pitchFamily="34" charset="0"/>
              </a:rPr>
              <a:t>standard.</a:t>
            </a:r>
            <a:endParaRPr lang="en-GB" altLang="en-US" sz="2800" dirty="0">
              <a:latin typeface="Verdana" pitchFamily="34" charset="0"/>
            </a:endParaRPr>
          </a:p>
          <a:p>
            <a:pPr>
              <a:buFont typeface="Wingdings" pitchFamily="2" charset="2"/>
              <a:buBlip>
                <a:blip r:embed="rId5"/>
              </a:buBlip>
            </a:pPr>
            <a:r>
              <a:rPr lang="en-GB" altLang="en-US" sz="2800" dirty="0">
                <a:latin typeface="Verdana" pitchFamily="34" charset="0"/>
              </a:rPr>
              <a:t>All DB’s should be covered</a:t>
            </a:r>
          </a:p>
          <a:p>
            <a:pPr>
              <a:buFont typeface="Wingdings" pitchFamily="2" charset="2"/>
              <a:buBlip>
                <a:blip r:embed="rId5"/>
              </a:buBlip>
            </a:pPr>
            <a:r>
              <a:rPr lang="en-GB" altLang="en-US" sz="2800" dirty="0">
                <a:latin typeface="Verdana" pitchFamily="34" charset="0"/>
              </a:rPr>
              <a:t>Earthing of all electrical installations</a:t>
            </a:r>
          </a:p>
          <a:p>
            <a:pPr>
              <a:buFont typeface="Wingdings" pitchFamily="2" charset="2"/>
              <a:buBlip>
                <a:blip r:embed="rId5"/>
              </a:buBlip>
            </a:pPr>
            <a:r>
              <a:rPr lang="en-GB" altLang="en-US" sz="2800" dirty="0">
                <a:latin typeface="Verdana" pitchFamily="34" charset="0"/>
              </a:rPr>
              <a:t>Regular maintenance</a:t>
            </a:r>
          </a:p>
          <a:p>
            <a:pPr>
              <a:buFont typeface="Wingdings" pitchFamily="2" charset="2"/>
              <a:buNone/>
            </a:pPr>
            <a:endParaRPr lang="en-GB" altLang="en-US" sz="2800" dirty="0">
              <a:latin typeface="Verdana" pitchFamily="34" charset="0"/>
            </a:endParaRPr>
          </a:p>
        </p:txBody>
      </p:sp>
    </p:spTree>
    <p:extLst>
      <p:ext uri="{BB962C8B-B14F-4D97-AF65-F5344CB8AC3E}">
        <p14:creationId xmlns:p14="http://schemas.microsoft.com/office/powerpoint/2010/main" val="1285489320"/>
      </p:ext>
    </p:extLst>
  </p:cSld>
  <p:clrMapOvr>
    <a:overrideClrMapping bg1="lt1" tx1="dk1" bg2="lt2" tx2="dk2" accent1="accent1" accent2="accent2" accent3="accent3" accent4="accent4" accent5="accent5" accent6="accent6" hlink="hlink" folHlink="folHlink"/>
  </p:clrMapOvr>
  <p:transition spd="slow">
    <p:spli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5170"/>
                                        </p:tgtEl>
                                        <p:attrNameLst>
                                          <p:attrName>style.visibility</p:attrName>
                                        </p:attrNameLst>
                                      </p:cBhvr>
                                      <p:to>
                                        <p:strVal val="visible"/>
                                      </p:to>
                                    </p:set>
                                    <p:anim calcmode="lin" valueType="num">
                                      <p:cBhvr additive="base">
                                        <p:cTn id="7" dur="500" fill="hold"/>
                                        <p:tgtEl>
                                          <p:spTgt spid="135170"/>
                                        </p:tgtEl>
                                        <p:attrNameLst>
                                          <p:attrName>ppt_x</p:attrName>
                                        </p:attrNameLst>
                                      </p:cBhvr>
                                      <p:tavLst>
                                        <p:tav tm="0">
                                          <p:val>
                                            <p:strVal val="0-#ppt_w/2"/>
                                          </p:val>
                                        </p:tav>
                                        <p:tav tm="100000">
                                          <p:val>
                                            <p:strVal val="#ppt_x"/>
                                          </p:val>
                                        </p:tav>
                                      </p:tavLst>
                                    </p:anim>
                                    <p:anim calcmode="lin" valueType="num">
                                      <p:cBhvr additive="base">
                                        <p:cTn id="8" dur="500" fill="hold"/>
                                        <p:tgtEl>
                                          <p:spTgt spid="1351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5171">
                                            <p:txEl>
                                              <p:pRg st="1" end="1"/>
                                            </p:txEl>
                                          </p:spTgt>
                                        </p:tgtEl>
                                        <p:attrNameLst>
                                          <p:attrName>style.visibility</p:attrName>
                                        </p:attrNameLst>
                                      </p:cBhvr>
                                      <p:to>
                                        <p:strVal val="visible"/>
                                      </p:to>
                                    </p:set>
                                    <p:animEffect transition="in" filter="dissolve">
                                      <p:cBhvr>
                                        <p:cTn id="13" dur="500"/>
                                        <p:tgtEl>
                                          <p:spTgt spid="135171">
                                            <p:txEl>
                                              <p:pRg st="1" end="1"/>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3" name="CAMERA.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5171">
                                            <p:txEl>
                                              <p:pRg st="2" end="2"/>
                                            </p:txEl>
                                          </p:spTgt>
                                        </p:tgtEl>
                                        <p:attrNameLst>
                                          <p:attrName>style.visibility</p:attrName>
                                        </p:attrNameLst>
                                      </p:cBhvr>
                                      <p:to>
                                        <p:strVal val="visible"/>
                                      </p:to>
                                    </p:set>
                                    <p:animEffect transition="in" filter="dissolve">
                                      <p:cBhvr>
                                        <p:cTn id="18" dur="500"/>
                                        <p:tgtEl>
                                          <p:spTgt spid="135171">
                                            <p:txEl>
                                              <p:pRg st="2" end="2"/>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3" name="CAMERA.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5171">
                                            <p:txEl>
                                              <p:pRg st="3" end="3"/>
                                            </p:txEl>
                                          </p:spTgt>
                                        </p:tgtEl>
                                        <p:attrNameLst>
                                          <p:attrName>style.visibility</p:attrName>
                                        </p:attrNameLst>
                                      </p:cBhvr>
                                      <p:to>
                                        <p:strVal val="visible"/>
                                      </p:to>
                                    </p:set>
                                    <p:animEffect transition="in" filter="dissolve">
                                      <p:cBhvr>
                                        <p:cTn id="23" dur="500"/>
                                        <p:tgtEl>
                                          <p:spTgt spid="135171">
                                            <p:txEl>
                                              <p:pRg st="3" end="3"/>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35171">
                                            <p:txEl>
                                              <p:pRg st="4" end="4"/>
                                            </p:txEl>
                                          </p:spTgt>
                                        </p:tgtEl>
                                        <p:attrNameLst>
                                          <p:attrName>style.visibility</p:attrName>
                                        </p:attrNameLst>
                                      </p:cBhvr>
                                      <p:to>
                                        <p:strVal val="visible"/>
                                      </p:to>
                                    </p:set>
                                    <p:animEffect transition="in" filter="dissolve">
                                      <p:cBhvr>
                                        <p:cTn id="28" dur="500"/>
                                        <p:tgtEl>
                                          <p:spTgt spid="135171">
                                            <p:txEl>
                                              <p:pRg st="4" end="4"/>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3" name="CAMERA.WAV"/>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5171">
                                            <p:txEl>
                                              <p:pRg st="5" end="5"/>
                                            </p:txEl>
                                          </p:spTgt>
                                        </p:tgtEl>
                                        <p:attrNameLst>
                                          <p:attrName>style.visibility</p:attrName>
                                        </p:attrNameLst>
                                      </p:cBhvr>
                                      <p:to>
                                        <p:strVal val="visible"/>
                                      </p:to>
                                    </p:set>
                                    <p:animEffect transition="in" filter="dissolve">
                                      <p:cBhvr>
                                        <p:cTn id="33" dur="500"/>
                                        <p:tgtEl>
                                          <p:spTgt spid="135171">
                                            <p:txEl>
                                              <p:pRg st="5" end="5"/>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utoUpdateAnimBg="0"/>
      <p:bldP spid="135171"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3" cstate="screen">
            <a:alphaModFix amt="25000"/>
            <a:lum/>
          </a:blip>
          <a:srcRect/>
          <a:stretch>
            <a:fillRect l="-6000" r="-6000"/>
          </a:stretch>
        </a:blipFill>
        <a:effectLst/>
      </p:bgPr>
    </p:bg>
    <p:spTree>
      <p:nvGrpSpPr>
        <p:cNvPr id="1" name=""/>
        <p:cNvGrpSpPr/>
        <p:nvPr/>
      </p:nvGrpSpPr>
      <p:grpSpPr>
        <a:xfrm>
          <a:off x="0" y="0"/>
          <a:ext cx="0" cy="0"/>
          <a:chOff x="0" y="0"/>
          <a:chExt cx="0" cy="0"/>
        </a:xfrm>
      </p:grpSpPr>
      <p:sp>
        <p:nvSpPr>
          <p:cNvPr id="136194" name="Rectangle 2"/>
          <p:cNvSpPr>
            <a:spLocks noGrp="1" noChangeArrowheads="1"/>
          </p:cNvSpPr>
          <p:nvPr>
            <p:ph idx="1"/>
          </p:nvPr>
        </p:nvSpPr>
        <p:spPr>
          <a:xfrm>
            <a:off x="1524000" y="990600"/>
            <a:ext cx="6308725" cy="5410200"/>
          </a:xfrm>
        </p:spPr>
        <p:txBody>
          <a:bodyPr/>
          <a:lstStyle/>
          <a:p>
            <a:pPr>
              <a:lnSpc>
                <a:spcPct val="95000"/>
              </a:lnSpc>
              <a:buFont typeface="Wingdings" pitchFamily="2" charset="2"/>
              <a:buBlip>
                <a:blip r:embed="rId4"/>
              </a:buBlip>
            </a:pPr>
            <a:r>
              <a:rPr lang="en-GB" altLang="en-US" sz="2800" dirty="0">
                <a:latin typeface="Verdana" pitchFamily="34" charset="0"/>
              </a:rPr>
              <a:t>Records to be maintained, </a:t>
            </a:r>
            <a:r>
              <a:rPr lang="en-GB" altLang="en-US" sz="2800" dirty="0" smtClean="0">
                <a:latin typeface="Verdana" pitchFamily="34" charset="0"/>
              </a:rPr>
              <a:t>RCD</a:t>
            </a:r>
            <a:endParaRPr lang="en-GB" altLang="en-US" sz="2800" dirty="0">
              <a:latin typeface="Verdana" pitchFamily="34" charset="0"/>
            </a:endParaRPr>
          </a:p>
          <a:p>
            <a:pPr>
              <a:lnSpc>
                <a:spcPct val="95000"/>
              </a:lnSpc>
              <a:buFont typeface="Wingdings" pitchFamily="2" charset="2"/>
              <a:buBlip>
                <a:blip r:embed="rId4"/>
              </a:buBlip>
            </a:pPr>
            <a:r>
              <a:rPr lang="en-GB" altLang="en-US" sz="2800" dirty="0">
                <a:latin typeface="Verdana" pitchFamily="34" charset="0"/>
              </a:rPr>
              <a:t>Display caution boards</a:t>
            </a:r>
          </a:p>
          <a:p>
            <a:pPr>
              <a:lnSpc>
                <a:spcPct val="95000"/>
              </a:lnSpc>
              <a:buFont typeface="Wingdings" pitchFamily="2" charset="2"/>
              <a:buBlip>
                <a:blip r:embed="rId4"/>
              </a:buBlip>
            </a:pPr>
            <a:r>
              <a:rPr lang="en-GB" altLang="en-US" sz="2800" dirty="0">
                <a:latin typeface="Verdana" pitchFamily="34" charset="0"/>
              </a:rPr>
              <a:t>Provide </a:t>
            </a:r>
            <a:r>
              <a:rPr lang="en-GB" altLang="en-US" sz="2800" dirty="0" smtClean="0">
                <a:latin typeface="Verdana" pitchFamily="34" charset="0"/>
              </a:rPr>
              <a:t>RCD </a:t>
            </a:r>
            <a:r>
              <a:rPr lang="en-GB" altLang="en-US" sz="2800" dirty="0">
                <a:latin typeface="Verdana" pitchFamily="34" charset="0"/>
              </a:rPr>
              <a:t>for portable equipment</a:t>
            </a:r>
          </a:p>
          <a:p>
            <a:pPr>
              <a:lnSpc>
                <a:spcPct val="95000"/>
              </a:lnSpc>
              <a:buFont typeface="Wingdings" pitchFamily="2" charset="2"/>
              <a:buBlip>
                <a:blip r:embed="rId4"/>
              </a:buBlip>
            </a:pPr>
            <a:r>
              <a:rPr lang="en-GB" altLang="en-US" sz="2800" dirty="0" smtClean="0">
                <a:latin typeface="Verdana" pitchFamily="34" charset="0"/>
              </a:rPr>
              <a:t>LOCKOUT TAGOUT</a:t>
            </a:r>
            <a:endParaRPr lang="en-GB" altLang="en-US" sz="2800" dirty="0">
              <a:latin typeface="Verdana" pitchFamily="34" charset="0"/>
            </a:endParaRPr>
          </a:p>
          <a:p>
            <a:pPr>
              <a:lnSpc>
                <a:spcPct val="95000"/>
              </a:lnSpc>
              <a:buFont typeface="Wingdings" pitchFamily="2" charset="2"/>
              <a:buBlip>
                <a:blip r:embed="rId4"/>
              </a:buBlip>
            </a:pPr>
            <a:r>
              <a:rPr lang="en-GB" altLang="en-US" sz="2800" dirty="0">
                <a:latin typeface="Verdana" pitchFamily="34" charset="0"/>
              </a:rPr>
              <a:t>Follow rules and regulations</a:t>
            </a:r>
          </a:p>
          <a:p>
            <a:pPr>
              <a:lnSpc>
                <a:spcPct val="95000"/>
              </a:lnSpc>
              <a:buFont typeface="Wingdings" pitchFamily="2" charset="2"/>
              <a:buBlip>
                <a:blip r:embed="rId4"/>
              </a:buBlip>
            </a:pPr>
            <a:r>
              <a:rPr lang="en-GB" altLang="en-US" sz="2800" dirty="0">
                <a:latin typeface="Verdana" pitchFamily="34" charset="0"/>
              </a:rPr>
              <a:t>Follow safety measures</a:t>
            </a:r>
          </a:p>
          <a:p>
            <a:pPr>
              <a:lnSpc>
                <a:spcPct val="95000"/>
              </a:lnSpc>
              <a:buFont typeface="Wingdings" pitchFamily="2" charset="2"/>
              <a:buBlip>
                <a:blip r:embed="rId4"/>
              </a:buBlip>
            </a:pPr>
            <a:r>
              <a:rPr lang="en-GB" altLang="en-US" sz="2800" dirty="0">
                <a:latin typeface="Verdana" pitchFamily="34" charset="0"/>
              </a:rPr>
              <a:t>Adopt protective system</a:t>
            </a:r>
          </a:p>
          <a:p>
            <a:pPr>
              <a:lnSpc>
                <a:spcPct val="95000"/>
              </a:lnSpc>
              <a:buFont typeface="Wingdings" pitchFamily="2" charset="2"/>
              <a:buBlip>
                <a:blip r:embed="rId4"/>
              </a:buBlip>
            </a:pPr>
            <a:r>
              <a:rPr lang="en-GB" altLang="en-US" sz="2800" dirty="0">
                <a:latin typeface="Verdana" pitchFamily="34" charset="0"/>
              </a:rPr>
              <a:t>Insulation</a:t>
            </a:r>
          </a:p>
          <a:p>
            <a:pPr>
              <a:lnSpc>
                <a:spcPct val="95000"/>
              </a:lnSpc>
              <a:buFont typeface="Wingdings" pitchFamily="2" charset="2"/>
              <a:buBlip>
                <a:blip r:embed="rId4"/>
              </a:buBlip>
            </a:pPr>
            <a:r>
              <a:rPr lang="en-GB" altLang="en-US" sz="2800" dirty="0">
                <a:latin typeface="Verdana" pitchFamily="34" charset="0"/>
              </a:rPr>
              <a:t>Regular inspection</a:t>
            </a:r>
          </a:p>
        </p:txBody>
      </p:sp>
      <p:sp>
        <p:nvSpPr>
          <p:cNvPr id="136195" name="Rectangle 3"/>
          <p:cNvSpPr>
            <a:spLocks noChangeArrowheads="1"/>
          </p:cNvSpPr>
          <p:nvPr/>
        </p:nvSpPr>
        <p:spPr bwMode="auto">
          <a:xfrm>
            <a:off x="1219200" y="152400"/>
            <a:ext cx="77724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p>
            <a:pPr algn="ctr" eaLnBrk="0" hangingPunct="0"/>
            <a:r>
              <a:rPr lang="en-GB" altLang="en-US" smtClean="0">
                <a:solidFill>
                  <a:srgbClr val="000000"/>
                </a:solidFill>
                <a:latin typeface="Times New Roman" pitchFamily="18" charset="0"/>
                <a:cs typeface="+mn-cs"/>
              </a:rPr>
              <a:t> </a:t>
            </a:r>
            <a:r>
              <a:rPr lang="en-GB" altLang="en-US" sz="3200" b="1" smtClean="0">
                <a:solidFill>
                  <a:srgbClr val="000000"/>
                </a:solidFill>
                <a:latin typeface="Century Gothic" pitchFamily="34" charset="0"/>
                <a:cs typeface="+mn-cs"/>
              </a:rPr>
              <a:t>ELECTRICAL SAFETY</a:t>
            </a:r>
          </a:p>
        </p:txBody>
      </p:sp>
    </p:spTree>
    <p:extLst>
      <p:ext uri="{BB962C8B-B14F-4D97-AF65-F5344CB8AC3E}">
        <p14:creationId xmlns:p14="http://schemas.microsoft.com/office/powerpoint/2010/main" val="2642811816"/>
      </p:ext>
    </p:extLst>
  </p:cSld>
  <p:clrMapOvr>
    <a:overrideClrMapping bg1="lt1" tx1="dk1" bg2="lt2" tx2="dk2" accent1="accent1" accent2="accent2" accent3="accent3" accent4="accent4" accent5="accent5" accent6="accent6" hlink="hlink" folHlink="folHlink"/>
  </p:clrMapOvr>
  <p:transition spd="slow">
    <p:spli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6195"/>
                                        </p:tgtEl>
                                        <p:attrNameLst>
                                          <p:attrName>style.visibility</p:attrName>
                                        </p:attrNameLst>
                                      </p:cBhvr>
                                      <p:to>
                                        <p:strVal val="visible"/>
                                      </p:to>
                                    </p:set>
                                    <p:anim calcmode="lin" valueType="num">
                                      <p:cBhvr additive="base">
                                        <p:cTn id="7" dur="500" fill="hold"/>
                                        <p:tgtEl>
                                          <p:spTgt spid="136195"/>
                                        </p:tgtEl>
                                        <p:attrNameLst>
                                          <p:attrName>ppt_x</p:attrName>
                                        </p:attrNameLst>
                                      </p:cBhvr>
                                      <p:tavLst>
                                        <p:tav tm="0">
                                          <p:val>
                                            <p:strVal val="0-#ppt_w/2"/>
                                          </p:val>
                                        </p:tav>
                                        <p:tav tm="100000">
                                          <p:val>
                                            <p:strVal val="#ppt_x"/>
                                          </p:val>
                                        </p:tav>
                                      </p:tavLst>
                                    </p:anim>
                                    <p:anim calcmode="lin" valueType="num">
                                      <p:cBhvr additive="base">
                                        <p:cTn id="8" dur="500" fill="hold"/>
                                        <p:tgtEl>
                                          <p:spTgt spid="1361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6194">
                                            <p:txEl>
                                              <p:pRg st="0" end="0"/>
                                            </p:txEl>
                                          </p:spTgt>
                                        </p:tgtEl>
                                        <p:attrNameLst>
                                          <p:attrName>style.visibility</p:attrName>
                                        </p:attrNameLst>
                                      </p:cBhvr>
                                      <p:to>
                                        <p:strVal val="visible"/>
                                      </p:to>
                                    </p:set>
                                    <p:animEffect transition="in" filter="dissolve">
                                      <p:cBhvr>
                                        <p:cTn id="13" dur="500"/>
                                        <p:tgtEl>
                                          <p:spTgt spid="136194">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6194">
                                            <p:txEl>
                                              <p:pRg st="1" end="1"/>
                                            </p:txEl>
                                          </p:spTgt>
                                        </p:tgtEl>
                                        <p:attrNameLst>
                                          <p:attrName>style.visibility</p:attrName>
                                        </p:attrNameLst>
                                      </p:cBhvr>
                                      <p:to>
                                        <p:strVal val="visible"/>
                                      </p:to>
                                    </p:set>
                                    <p:animEffect transition="in" filter="dissolve">
                                      <p:cBhvr>
                                        <p:cTn id="18" dur="500"/>
                                        <p:tgtEl>
                                          <p:spTgt spid="136194">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6194">
                                            <p:txEl>
                                              <p:pRg st="2" end="2"/>
                                            </p:txEl>
                                          </p:spTgt>
                                        </p:tgtEl>
                                        <p:attrNameLst>
                                          <p:attrName>style.visibility</p:attrName>
                                        </p:attrNameLst>
                                      </p:cBhvr>
                                      <p:to>
                                        <p:strVal val="visible"/>
                                      </p:to>
                                    </p:set>
                                    <p:animEffect transition="in" filter="dissolve">
                                      <p:cBhvr>
                                        <p:cTn id="23" dur="500"/>
                                        <p:tgtEl>
                                          <p:spTgt spid="136194">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36194">
                                            <p:txEl>
                                              <p:pRg st="3" end="3"/>
                                            </p:txEl>
                                          </p:spTgt>
                                        </p:tgtEl>
                                        <p:attrNameLst>
                                          <p:attrName>style.visibility</p:attrName>
                                        </p:attrNameLst>
                                      </p:cBhvr>
                                      <p:to>
                                        <p:strVal val="visible"/>
                                      </p:to>
                                    </p:set>
                                    <p:animEffect transition="in" filter="dissolve">
                                      <p:cBhvr>
                                        <p:cTn id="28" dur="500"/>
                                        <p:tgtEl>
                                          <p:spTgt spid="136194">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6194">
                                            <p:txEl>
                                              <p:pRg st="4" end="4"/>
                                            </p:txEl>
                                          </p:spTgt>
                                        </p:tgtEl>
                                        <p:attrNameLst>
                                          <p:attrName>style.visibility</p:attrName>
                                        </p:attrNameLst>
                                      </p:cBhvr>
                                      <p:to>
                                        <p:strVal val="visible"/>
                                      </p:to>
                                    </p:set>
                                    <p:animEffect transition="in" filter="dissolve">
                                      <p:cBhvr>
                                        <p:cTn id="33" dur="500"/>
                                        <p:tgtEl>
                                          <p:spTgt spid="136194">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36194">
                                            <p:txEl>
                                              <p:pRg st="5" end="5"/>
                                            </p:txEl>
                                          </p:spTgt>
                                        </p:tgtEl>
                                        <p:attrNameLst>
                                          <p:attrName>style.visibility</p:attrName>
                                        </p:attrNameLst>
                                      </p:cBhvr>
                                      <p:to>
                                        <p:strVal val="visible"/>
                                      </p:to>
                                    </p:set>
                                    <p:animEffect transition="in" filter="dissolve">
                                      <p:cBhvr>
                                        <p:cTn id="38" dur="500"/>
                                        <p:tgtEl>
                                          <p:spTgt spid="136194">
                                            <p:txEl>
                                              <p:pRg st="5" end="5"/>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36194">
                                            <p:txEl>
                                              <p:pRg st="6" end="6"/>
                                            </p:txEl>
                                          </p:spTgt>
                                        </p:tgtEl>
                                        <p:attrNameLst>
                                          <p:attrName>style.visibility</p:attrName>
                                        </p:attrNameLst>
                                      </p:cBhvr>
                                      <p:to>
                                        <p:strVal val="visible"/>
                                      </p:to>
                                    </p:set>
                                    <p:animEffect transition="in" filter="dissolve">
                                      <p:cBhvr>
                                        <p:cTn id="43" dur="500"/>
                                        <p:tgtEl>
                                          <p:spTgt spid="136194">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36194">
                                            <p:txEl>
                                              <p:pRg st="7" end="7"/>
                                            </p:txEl>
                                          </p:spTgt>
                                        </p:tgtEl>
                                        <p:attrNameLst>
                                          <p:attrName>style.visibility</p:attrName>
                                        </p:attrNameLst>
                                      </p:cBhvr>
                                      <p:to>
                                        <p:strVal val="visible"/>
                                      </p:to>
                                    </p:set>
                                    <p:animEffect transition="in" filter="dissolve">
                                      <p:cBhvr>
                                        <p:cTn id="48" dur="500"/>
                                        <p:tgtEl>
                                          <p:spTgt spid="136194">
                                            <p:txEl>
                                              <p:pRg st="7" end="7"/>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36194">
                                            <p:txEl>
                                              <p:pRg st="8" end="8"/>
                                            </p:txEl>
                                          </p:spTgt>
                                        </p:tgtEl>
                                        <p:attrNameLst>
                                          <p:attrName>style.visibility</p:attrName>
                                        </p:attrNameLst>
                                      </p:cBhvr>
                                      <p:to>
                                        <p:strVal val="visible"/>
                                      </p:to>
                                    </p:set>
                                    <p:animEffect transition="in" filter="dissolve">
                                      <p:cBhvr>
                                        <p:cTn id="53" dur="500"/>
                                        <p:tgtEl>
                                          <p:spTgt spid="13619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build="p" autoUpdateAnimBg="0"/>
      <p:bldP spid="136195"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818133"/>
            <a:ext cx="7779384" cy="4044950"/>
          </a:xfrm>
          <a:prstGeom prst="rect">
            <a:avLst/>
          </a:prstGeom>
        </p:spPr>
        <p:txBody>
          <a:bodyPr vert="horz" wrap="square" lIns="0" tIns="0" rIns="0" bIns="0" rtlCol="0">
            <a:spAutoFit/>
          </a:bodyPr>
          <a:lstStyle/>
          <a:p>
            <a:pPr marL="111125" indent="-106045">
              <a:lnSpc>
                <a:spcPts val="2095"/>
              </a:lnSpc>
              <a:buClr>
                <a:srgbClr val="393939"/>
              </a:buClr>
              <a:buSzPct val="123529"/>
              <a:buFont typeface="Arial MT"/>
              <a:buChar char="•"/>
              <a:tabLst>
                <a:tab pos="111125" algn="l"/>
              </a:tabLst>
            </a:pPr>
            <a:r>
              <a:rPr sz="1700" dirty="0">
                <a:latin typeface="Verdana"/>
                <a:cs typeface="Verdana"/>
              </a:rPr>
              <a:t>Display</a:t>
            </a:r>
            <a:r>
              <a:rPr sz="1700" spc="-35" dirty="0">
                <a:latin typeface="Verdana"/>
                <a:cs typeface="Verdana"/>
              </a:rPr>
              <a:t> </a:t>
            </a:r>
            <a:r>
              <a:rPr sz="1700" dirty="0">
                <a:latin typeface="Verdana"/>
                <a:cs typeface="Verdana"/>
              </a:rPr>
              <a:t>electrical</a:t>
            </a:r>
            <a:r>
              <a:rPr sz="1700" spc="-70" dirty="0">
                <a:latin typeface="Verdana"/>
                <a:cs typeface="Verdana"/>
              </a:rPr>
              <a:t> </a:t>
            </a:r>
            <a:r>
              <a:rPr sz="1700" dirty="0">
                <a:latin typeface="Verdana"/>
                <a:cs typeface="Verdana"/>
              </a:rPr>
              <a:t>equipment</a:t>
            </a:r>
            <a:r>
              <a:rPr sz="1700" spc="-50" dirty="0">
                <a:latin typeface="Verdana"/>
                <a:cs typeface="Verdana"/>
              </a:rPr>
              <a:t> </a:t>
            </a:r>
            <a:r>
              <a:rPr sz="1700" dirty="0">
                <a:latin typeface="Verdana"/>
                <a:cs typeface="Verdana"/>
              </a:rPr>
              <a:t>&amp;</a:t>
            </a:r>
            <a:r>
              <a:rPr sz="1700" spc="-35" dirty="0">
                <a:latin typeface="Verdana"/>
                <a:cs typeface="Verdana"/>
              </a:rPr>
              <a:t> </a:t>
            </a:r>
            <a:r>
              <a:rPr sz="1700" dirty="0">
                <a:latin typeface="Verdana"/>
                <a:cs typeface="Verdana"/>
              </a:rPr>
              <a:t>cable</a:t>
            </a:r>
            <a:r>
              <a:rPr sz="1700" spc="-25" dirty="0">
                <a:latin typeface="Verdana"/>
                <a:cs typeface="Verdana"/>
              </a:rPr>
              <a:t> </a:t>
            </a:r>
            <a:r>
              <a:rPr sz="1700" dirty="0">
                <a:latin typeface="Verdana"/>
                <a:cs typeface="Verdana"/>
              </a:rPr>
              <a:t>routing</a:t>
            </a:r>
            <a:r>
              <a:rPr sz="1700" spc="-35" dirty="0">
                <a:latin typeface="Verdana"/>
                <a:cs typeface="Verdana"/>
              </a:rPr>
              <a:t> </a:t>
            </a:r>
            <a:r>
              <a:rPr sz="1700" spc="-10" dirty="0">
                <a:latin typeface="Verdana"/>
                <a:cs typeface="Verdana"/>
              </a:rPr>
              <a:t>layout</a:t>
            </a:r>
            <a:endParaRPr sz="1700">
              <a:latin typeface="Verdana"/>
              <a:cs typeface="Verdana"/>
            </a:endParaRPr>
          </a:p>
          <a:p>
            <a:pPr marL="111125" indent="-106045">
              <a:lnSpc>
                <a:spcPts val="2340"/>
              </a:lnSpc>
              <a:buClr>
                <a:srgbClr val="393939"/>
              </a:buClr>
              <a:buSzPct val="123529"/>
              <a:buFont typeface="Arial MT"/>
              <a:buChar char="•"/>
              <a:tabLst>
                <a:tab pos="111125" algn="l"/>
              </a:tabLst>
            </a:pPr>
            <a:r>
              <a:rPr sz="1700" dirty="0">
                <a:latin typeface="Verdana"/>
                <a:cs typeface="Verdana"/>
              </a:rPr>
              <a:t>All</a:t>
            </a:r>
            <a:r>
              <a:rPr sz="1700" spc="-45" dirty="0">
                <a:latin typeface="Verdana"/>
                <a:cs typeface="Verdana"/>
              </a:rPr>
              <a:t> </a:t>
            </a:r>
            <a:r>
              <a:rPr sz="1700" dirty="0">
                <a:latin typeface="Verdana"/>
                <a:cs typeface="Verdana"/>
              </a:rPr>
              <a:t>electrical</a:t>
            </a:r>
            <a:r>
              <a:rPr sz="1700" spc="-70" dirty="0">
                <a:latin typeface="Verdana"/>
                <a:cs typeface="Verdana"/>
              </a:rPr>
              <a:t> </a:t>
            </a:r>
            <a:r>
              <a:rPr sz="1700" dirty="0">
                <a:latin typeface="Verdana"/>
                <a:cs typeface="Verdana"/>
              </a:rPr>
              <a:t>installation</a:t>
            </a:r>
            <a:r>
              <a:rPr sz="1700" spc="-50" dirty="0">
                <a:latin typeface="Verdana"/>
                <a:cs typeface="Verdana"/>
              </a:rPr>
              <a:t> </a:t>
            </a:r>
            <a:r>
              <a:rPr sz="1700" dirty="0">
                <a:latin typeface="Verdana"/>
                <a:cs typeface="Verdana"/>
              </a:rPr>
              <a:t>to</a:t>
            </a:r>
            <a:r>
              <a:rPr sz="1700" spc="-25" dirty="0">
                <a:latin typeface="Verdana"/>
                <a:cs typeface="Verdana"/>
              </a:rPr>
              <a:t> </a:t>
            </a:r>
            <a:r>
              <a:rPr sz="1700" dirty="0">
                <a:latin typeface="Verdana"/>
                <a:cs typeface="Verdana"/>
              </a:rPr>
              <a:t>be</a:t>
            </a:r>
            <a:r>
              <a:rPr sz="1700" spc="-35" dirty="0">
                <a:latin typeface="Verdana"/>
                <a:cs typeface="Verdana"/>
              </a:rPr>
              <a:t> </a:t>
            </a:r>
            <a:r>
              <a:rPr sz="1700" dirty="0">
                <a:latin typeface="Verdana"/>
                <a:cs typeface="Verdana"/>
              </a:rPr>
              <a:t>tested</a:t>
            </a:r>
            <a:r>
              <a:rPr sz="1700" spc="-30" dirty="0">
                <a:latin typeface="Verdana"/>
                <a:cs typeface="Verdana"/>
              </a:rPr>
              <a:t> </a:t>
            </a:r>
            <a:r>
              <a:rPr sz="1700" dirty="0">
                <a:latin typeface="Verdana"/>
                <a:cs typeface="Verdana"/>
              </a:rPr>
              <a:t>&amp;</a:t>
            </a:r>
            <a:r>
              <a:rPr sz="1700" spc="-35" dirty="0">
                <a:latin typeface="Verdana"/>
                <a:cs typeface="Verdana"/>
              </a:rPr>
              <a:t> </a:t>
            </a:r>
            <a:r>
              <a:rPr sz="1700" dirty="0">
                <a:latin typeface="Verdana"/>
                <a:cs typeface="Verdana"/>
              </a:rPr>
              <a:t>commissioned</a:t>
            </a:r>
            <a:r>
              <a:rPr sz="1700" spc="-55" dirty="0">
                <a:latin typeface="Verdana"/>
                <a:cs typeface="Verdana"/>
              </a:rPr>
              <a:t> </a:t>
            </a:r>
            <a:r>
              <a:rPr sz="1700" dirty="0">
                <a:latin typeface="Verdana"/>
                <a:cs typeface="Verdana"/>
              </a:rPr>
              <a:t>as</a:t>
            </a:r>
            <a:r>
              <a:rPr sz="1700" spc="-30" dirty="0">
                <a:latin typeface="Verdana"/>
                <a:cs typeface="Verdana"/>
              </a:rPr>
              <a:t> </a:t>
            </a:r>
            <a:r>
              <a:rPr sz="1700" dirty="0">
                <a:latin typeface="Verdana"/>
                <a:cs typeface="Verdana"/>
              </a:rPr>
              <a:t>per</a:t>
            </a:r>
            <a:r>
              <a:rPr sz="1700" spc="-35" dirty="0">
                <a:latin typeface="Verdana"/>
                <a:cs typeface="Verdana"/>
              </a:rPr>
              <a:t> </a:t>
            </a:r>
            <a:r>
              <a:rPr sz="1700" spc="-10" dirty="0">
                <a:latin typeface="Verdana"/>
                <a:cs typeface="Verdana"/>
              </a:rPr>
              <a:t>standard.</a:t>
            </a:r>
            <a:endParaRPr sz="1700">
              <a:latin typeface="Verdana"/>
              <a:cs typeface="Verdana"/>
            </a:endParaRPr>
          </a:p>
          <a:p>
            <a:pPr marL="111125" indent="-106045">
              <a:lnSpc>
                <a:spcPts val="2340"/>
              </a:lnSpc>
              <a:buClr>
                <a:srgbClr val="393939"/>
              </a:buClr>
              <a:buSzPct val="123529"/>
              <a:buFont typeface="Arial MT"/>
              <a:buChar char="•"/>
              <a:tabLst>
                <a:tab pos="111125" algn="l"/>
              </a:tabLst>
            </a:pPr>
            <a:r>
              <a:rPr sz="1700" dirty="0">
                <a:latin typeface="Verdana"/>
                <a:cs typeface="Verdana"/>
              </a:rPr>
              <a:t>All</a:t>
            </a:r>
            <a:r>
              <a:rPr sz="1700" spc="-45" dirty="0">
                <a:latin typeface="Verdana"/>
                <a:cs typeface="Verdana"/>
              </a:rPr>
              <a:t> </a:t>
            </a:r>
            <a:r>
              <a:rPr sz="1700" dirty="0">
                <a:latin typeface="Verdana"/>
                <a:cs typeface="Verdana"/>
              </a:rPr>
              <a:t>DB’s</a:t>
            </a:r>
            <a:r>
              <a:rPr sz="1700" spc="-30" dirty="0">
                <a:latin typeface="Verdana"/>
                <a:cs typeface="Verdana"/>
              </a:rPr>
              <a:t> </a:t>
            </a:r>
            <a:r>
              <a:rPr sz="1700" dirty="0">
                <a:latin typeface="Verdana"/>
                <a:cs typeface="Verdana"/>
              </a:rPr>
              <a:t>should</a:t>
            </a:r>
            <a:r>
              <a:rPr sz="1700" spc="-40" dirty="0">
                <a:latin typeface="Verdana"/>
                <a:cs typeface="Verdana"/>
              </a:rPr>
              <a:t> </a:t>
            </a:r>
            <a:r>
              <a:rPr sz="1700" dirty="0">
                <a:latin typeface="Verdana"/>
                <a:cs typeface="Verdana"/>
              </a:rPr>
              <a:t>be</a:t>
            </a:r>
            <a:r>
              <a:rPr sz="1700" spc="-40" dirty="0">
                <a:latin typeface="Verdana"/>
                <a:cs typeface="Verdana"/>
              </a:rPr>
              <a:t> </a:t>
            </a:r>
            <a:r>
              <a:rPr sz="1700" spc="-10" dirty="0">
                <a:latin typeface="Verdana"/>
                <a:cs typeface="Verdana"/>
              </a:rPr>
              <a:t>covered</a:t>
            </a:r>
            <a:endParaRPr sz="1700">
              <a:latin typeface="Verdana"/>
              <a:cs typeface="Verdana"/>
            </a:endParaRPr>
          </a:p>
          <a:p>
            <a:pPr marL="111125" indent="-106045">
              <a:lnSpc>
                <a:spcPts val="2340"/>
              </a:lnSpc>
              <a:buClr>
                <a:srgbClr val="393939"/>
              </a:buClr>
              <a:buSzPct val="123529"/>
              <a:buFont typeface="Arial MT"/>
              <a:buChar char="•"/>
              <a:tabLst>
                <a:tab pos="111125" algn="l"/>
              </a:tabLst>
            </a:pPr>
            <a:r>
              <a:rPr sz="1700" dirty="0">
                <a:latin typeface="Verdana"/>
                <a:cs typeface="Verdana"/>
              </a:rPr>
              <a:t>Earthing</a:t>
            </a:r>
            <a:r>
              <a:rPr sz="1700" spc="-40" dirty="0">
                <a:latin typeface="Verdana"/>
                <a:cs typeface="Verdana"/>
              </a:rPr>
              <a:t> </a:t>
            </a:r>
            <a:r>
              <a:rPr sz="1700" dirty="0">
                <a:latin typeface="Verdana"/>
                <a:cs typeface="Verdana"/>
              </a:rPr>
              <a:t>of</a:t>
            </a:r>
            <a:r>
              <a:rPr sz="1700" spc="-25" dirty="0">
                <a:latin typeface="Verdana"/>
                <a:cs typeface="Verdana"/>
              </a:rPr>
              <a:t> </a:t>
            </a:r>
            <a:r>
              <a:rPr sz="1700" dirty="0">
                <a:latin typeface="Verdana"/>
                <a:cs typeface="Verdana"/>
              </a:rPr>
              <a:t>all</a:t>
            </a:r>
            <a:r>
              <a:rPr sz="1700" spc="-30" dirty="0">
                <a:latin typeface="Verdana"/>
                <a:cs typeface="Verdana"/>
              </a:rPr>
              <a:t> </a:t>
            </a:r>
            <a:r>
              <a:rPr sz="1700" dirty="0">
                <a:latin typeface="Verdana"/>
                <a:cs typeface="Verdana"/>
              </a:rPr>
              <a:t>electrical</a:t>
            </a:r>
            <a:r>
              <a:rPr sz="1700" spc="-60" dirty="0">
                <a:latin typeface="Verdana"/>
                <a:cs typeface="Verdana"/>
              </a:rPr>
              <a:t> </a:t>
            </a:r>
            <a:r>
              <a:rPr sz="1700" spc="-10" dirty="0">
                <a:latin typeface="Verdana"/>
                <a:cs typeface="Verdana"/>
              </a:rPr>
              <a:t>installations</a:t>
            </a:r>
            <a:endParaRPr sz="1700">
              <a:latin typeface="Verdana"/>
              <a:cs typeface="Verdana"/>
            </a:endParaRPr>
          </a:p>
          <a:p>
            <a:pPr marL="111125" indent="-106045">
              <a:lnSpc>
                <a:spcPts val="2290"/>
              </a:lnSpc>
              <a:buClr>
                <a:srgbClr val="393939"/>
              </a:buClr>
              <a:buSzPct val="123529"/>
              <a:buFont typeface="Arial MT"/>
              <a:buChar char="•"/>
              <a:tabLst>
                <a:tab pos="111125" algn="l"/>
              </a:tabLst>
            </a:pPr>
            <a:r>
              <a:rPr sz="1700" dirty="0">
                <a:latin typeface="Verdana"/>
                <a:cs typeface="Verdana"/>
              </a:rPr>
              <a:t>Regular</a:t>
            </a:r>
            <a:r>
              <a:rPr sz="1700" spc="-70" dirty="0">
                <a:latin typeface="Verdana"/>
                <a:cs typeface="Verdana"/>
              </a:rPr>
              <a:t> </a:t>
            </a:r>
            <a:r>
              <a:rPr sz="1700" spc="-10" dirty="0">
                <a:latin typeface="Verdana"/>
                <a:cs typeface="Verdana"/>
              </a:rPr>
              <a:t>maintenance</a:t>
            </a:r>
            <a:endParaRPr sz="1700">
              <a:latin typeface="Verdana"/>
              <a:cs typeface="Verdana"/>
            </a:endParaRPr>
          </a:p>
          <a:p>
            <a:pPr marL="111125" indent="-106045">
              <a:lnSpc>
                <a:spcPts val="2240"/>
              </a:lnSpc>
              <a:buClr>
                <a:srgbClr val="393939"/>
              </a:buClr>
              <a:buSzPct val="123529"/>
              <a:buFont typeface="Arial MT"/>
              <a:buChar char="•"/>
              <a:tabLst>
                <a:tab pos="111125" algn="l"/>
              </a:tabLst>
            </a:pPr>
            <a:r>
              <a:rPr sz="1700" dirty="0">
                <a:latin typeface="Verdana"/>
                <a:cs typeface="Verdana"/>
              </a:rPr>
              <a:t>Records</a:t>
            </a:r>
            <a:r>
              <a:rPr sz="1700" spc="-50" dirty="0">
                <a:latin typeface="Verdana"/>
                <a:cs typeface="Verdana"/>
              </a:rPr>
              <a:t> </a:t>
            </a:r>
            <a:r>
              <a:rPr sz="1700" dirty="0">
                <a:latin typeface="Verdana"/>
                <a:cs typeface="Verdana"/>
              </a:rPr>
              <a:t>to</a:t>
            </a:r>
            <a:r>
              <a:rPr sz="1700" spc="-30" dirty="0">
                <a:latin typeface="Verdana"/>
                <a:cs typeface="Verdana"/>
              </a:rPr>
              <a:t> </a:t>
            </a:r>
            <a:r>
              <a:rPr sz="1700" dirty="0">
                <a:latin typeface="Verdana"/>
                <a:cs typeface="Verdana"/>
              </a:rPr>
              <a:t>be</a:t>
            </a:r>
            <a:r>
              <a:rPr sz="1700" spc="-35" dirty="0">
                <a:latin typeface="Verdana"/>
                <a:cs typeface="Verdana"/>
              </a:rPr>
              <a:t> </a:t>
            </a:r>
            <a:r>
              <a:rPr sz="1700" dirty="0">
                <a:latin typeface="Verdana"/>
                <a:cs typeface="Verdana"/>
              </a:rPr>
              <a:t>maintained,</a:t>
            </a:r>
            <a:r>
              <a:rPr sz="1700" spc="-55" dirty="0">
                <a:latin typeface="Verdana"/>
                <a:cs typeface="Verdana"/>
              </a:rPr>
              <a:t> </a:t>
            </a:r>
            <a:r>
              <a:rPr sz="1700" spc="-25" dirty="0">
                <a:latin typeface="Verdana"/>
                <a:cs typeface="Verdana"/>
              </a:rPr>
              <a:t>RCD</a:t>
            </a:r>
            <a:endParaRPr sz="1700">
              <a:latin typeface="Verdana"/>
              <a:cs typeface="Verdana"/>
            </a:endParaRPr>
          </a:p>
          <a:p>
            <a:pPr marL="111125" indent="-106045">
              <a:lnSpc>
                <a:spcPts val="2240"/>
              </a:lnSpc>
              <a:buClr>
                <a:srgbClr val="393939"/>
              </a:buClr>
              <a:buSzPct val="123529"/>
              <a:buFont typeface="Arial MT"/>
              <a:buChar char="•"/>
              <a:tabLst>
                <a:tab pos="111125" algn="l"/>
              </a:tabLst>
            </a:pPr>
            <a:r>
              <a:rPr sz="1700" dirty="0">
                <a:latin typeface="Verdana"/>
                <a:cs typeface="Verdana"/>
              </a:rPr>
              <a:t>Display</a:t>
            </a:r>
            <a:r>
              <a:rPr sz="1700" spc="-15" dirty="0">
                <a:latin typeface="Verdana"/>
                <a:cs typeface="Verdana"/>
              </a:rPr>
              <a:t> </a:t>
            </a:r>
            <a:r>
              <a:rPr sz="1700" dirty="0">
                <a:latin typeface="Verdana"/>
                <a:cs typeface="Verdana"/>
              </a:rPr>
              <a:t>caution</a:t>
            </a:r>
            <a:r>
              <a:rPr sz="1700" spc="-15" dirty="0">
                <a:latin typeface="Verdana"/>
                <a:cs typeface="Verdana"/>
              </a:rPr>
              <a:t> </a:t>
            </a:r>
            <a:r>
              <a:rPr sz="1700" spc="-10" dirty="0">
                <a:latin typeface="Verdana"/>
                <a:cs typeface="Verdana"/>
              </a:rPr>
              <a:t>boards</a:t>
            </a:r>
            <a:endParaRPr sz="1700">
              <a:latin typeface="Verdana"/>
              <a:cs typeface="Verdana"/>
            </a:endParaRPr>
          </a:p>
          <a:p>
            <a:pPr marL="111125" indent="-106045">
              <a:lnSpc>
                <a:spcPts val="2240"/>
              </a:lnSpc>
              <a:buClr>
                <a:srgbClr val="393939"/>
              </a:buClr>
              <a:buSzPct val="123529"/>
              <a:buFont typeface="Arial MT"/>
              <a:buChar char="•"/>
              <a:tabLst>
                <a:tab pos="111125" algn="l"/>
              </a:tabLst>
            </a:pPr>
            <a:r>
              <a:rPr sz="1700" dirty="0">
                <a:latin typeface="Verdana"/>
                <a:cs typeface="Verdana"/>
              </a:rPr>
              <a:t>Provide</a:t>
            </a:r>
            <a:r>
              <a:rPr sz="1700" spc="-55" dirty="0">
                <a:latin typeface="Verdana"/>
                <a:cs typeface="Verdana"/>
              </a:rPr>
              <a:t> </a:t>
            </a:r>
            <a:r>
              <a:rPr sz="1700" dirty="0">
                <a:latin typeface="Verdana"/>
                <a:cs typeface="Verdana"/>
              </a:rPr>
              <a:t>RCD</a:t>
            </a:r>
            <a:r>
              <a:rPr sz="1700" spc="-35" dirty="0">
                <a:latin typeface="Verdana"/>
                <a:cs typeface="Verdana"/>
              </a:rPr>
              <a:t> </a:t>
            </a:r>
            <a:r>
              <a:rPr sz="1700" dirty="0">
                <a:latin typeface="Verdana"/>
                <a:cs typeface="Verdana"/>
              </a:rPr>
              <a:t>for</a:t>
            </a:r>
            <a:r>
              <a:rPr sz="1700" spc="-30" dirty="0">
                <a:latin typeface="Verdana"/>
                <a:cs typeface="Verdana"/>
              </a:rPr>
              <a:t> </a:t>
            </a:r>
            <a:r>
              <a:rPr sz="1700" dirty="0">
                <a:latin typeface="Verdana"/>
                <a:cs typeface="Verdana"/>
              </a:rPr>
              <a:t>portable</a:t>
            </a:r>
            <a:r>
              <a:rPr sz="1700" spc="-20" dirty="0">
                <a:latin typeface="Verdana"/>
                <a:cs typeface="Verdana"/>
              </a:rPr>
              <a:t> </a:t>
            </a:r>
            <a:r>
              <a:rPr sz="1700" spc="-10" dirty="0">
                <a:latin typeface="Verdana"/>
                <a:cs typeface="Verdana"/>
              </a:rPr>
              <a:t>equipment</a:t>
            </a:r>
            <a:endParaRPr sz="1700">
              <a:latin typeface="Verdana"/>
              <a:cs typeface="Verdana"/>
            </a:endParaRPr>
          </a:p>
          <a:p>
            <a:pPr marL="111125" indent="-106045">
              <a:lnSpc>
                <a:spcPts val="2240"/>
              </a:lnSpc>
              <a:buClr>
                <a:srgbClr val="393939"/>
              </a:buClr>
              <a:buSzPct val="123529"/>
              <a:buFont typeface="Arial MT"/>
              <a:buChar char="•"/>
              <a:tabLst>
                <a:tab pos="111125" algn="l"/>
              </a:tabLst>
            </a:pPr>
            <a:r>
              <a:rPr sz="1700" dirty="0">
                <a:latin typeface="Verdana"/>
                <a:cs typeface="Verdana"/>
              </a:rPr>
              <a:t>LOCKOUT</a:t>
            </a:r>
            <a:r>
              <a:rPr sz="1700" spc="-70" dirty="0">
                <a:latin typeface="Verdana"/>
                <a:cs typeface="Verdana"/>
              </a:rPr>
              <a:t> </a:t>
            </a:r>
            <a:r>
              <a:rPr sz="1700" spc="-10" dirty="0">
                <a:latin typeface="Verdana"/>
                <a:cs typeface="Verdana"/>
              </a:rPr>
              <a:t>TAGOUT</a:t>
            </a:r>
            <a:endParaRPr sz="1700">
              <a:latin typeface="Verdana"/>
              <a:cs typeface="Verdana"/>
            </a:endParaRPr>
          </a:p>
          <a:p>
            <a:pPr marL="111125" indent="-106045">
              <a:lnSpc>
                <a:spcPts val="2240"/>
              </a:lnSpc>
              <a:buClr>
                <a:srgbClr val="393939"/>
              </a:buClr>
              <a:buSzPct val="123529"/>
              <a:buFont typeface="Arial MT"/>
              <a:buChar char="•"/>
              <a:tabLst>
                <a:tab pos="111125" algn="l"/>
              </a:tabLst>
            </a:pPr>
            <a:r>
              <a:rPr sz="1700" dirty="0">
                <a:latin typeface="Verdana"/>
                <a:cs typeface="Verdana"/>
              </a:rPr>
              <a:t>Follow</a:t>
            </a:r>
            <a:r>
              <a:rPr sz="1700" spc="-50" dirty="0">
                <a:latin typeface="Verdana"/>
                <a:cs typeface="Verdana"/>
              </a:rPr>
              <a:t> </a:t>
            </a:r>
            <a:r>
              <a:rPr sz="1700" dirty="0">
                <a:latin typeface="Verdana"/>
                <a:cs typeface="Verdana"/>
              </a:rPr>
              <a:t>rules</a:t>
            </a:r>
            <a:r>
              <a:rPr sz="1700" spc="-45" dirty="0">
                <a:latin typeface="Verdana"/>
                <a:cs typeface="Verdana"/>
              </a:rPr>
              <a:t> </a:t>
            </a:r>
            <a:r>
              <a:rPr sz="1700" dirty="0">
                <a:latin typeface="Verdana"/>
                <a:cs typeface="Verdana"/>
              </a:rPr>
              <a:t>and</a:t>
            </a:r>
            <a:r>
              <a:rPr sz="1700" spc="-15" dirty="0">
                <a:latin typeface="Verdana"/>
                <a:cs typeface="Verdana"/>
              </a:rPr>
              <a:t> </a:t>
            </a:r>
            <a:r>
              <a:rPr sz="1700" spc="-10" dirty="0">
                <a:latin typeface="Verdana"/>
                <a:cs typeface="Verdana"/>
              </a:rPr>
              <a:t>regulations</a:t>
            </a:r>
            <a:endParaRPr sz="1700">
              <a:latin typeface="Verdana"/>
              <a:cs typeface="Verdana"/>
            </a:endParaRPr>
          </a:p>
          <a:p>
            <a:pPr marL="111125" indent="-106045">
              <a:lnSpc>
                <a:spcPts val="2240"/>
              </a:lnSpc>
              <a:buClr>
                <a:srgbClr val="393939"/>
              </a:buClr>
              <a:buSzPct val="123529"/>
              <a:buFont typeface="Arial MT"/>
              <a:buChar char="•"/>
              <a:tabLst>
                <a:tab pos="111125" algn="l"/>
              </a:tabLst>
            </a:pPr>
            <a:r>
              <a:rPr sz="1700" dirty="0">
                <a:latin typeface="Verdana"/>
                <a:cs typeface="Verdana"/>
              </a:rPr>
              <a:t>Follow</a:t>
            </a:r>
            <a:r>
              <a:rPr sz="1700" spc="-95" dirty="0">
                <a:latin typeface="Verdana"/>
                <a:cs typeface="Verdana"/>
              </a:rPr>
              <a:t> </a:t>
            </a:r>
            <a:r>
              <a:rPr sz="1700" dirty="0">
                <a:latin typeface="Verdana"/>
                <a:cs typeface="Verdana"/>
              </a:rPr>
              <a:t>safety</a:t>
            </a:r>
            <a:r>
              <a:rPr sz="1700" spc="-65" dirty="0">
                <a:latin typeface="Verdana"/>
                <a:cs typeface="Verdana"/>
              </a:rPr>
              <a:t> </a:t>
            </a:r>
            <a:r>
              <a:rPr sz="1700" spc="-10" dirty="0">
                <a:latin typeface="Verdana"/>
                <a:cs typeface="Verdana"/>
              </a:rPr>
              <a:t>measures</a:t>
            </a:r>
            <a:endParaRPr sz="1700">
              <a:latin typeface="Verdana"/>
              <a:cs typeface="Verdana"/>
            </a:endParaRPr>
          </a:p>
          <a:p>
            <a:pPr marL="111125" indent="-106045">
              <a:lnSpc>
                <a:spcPts val="2240"/>
              </a:lnSpc>
              <a:buClr>
                <a:srgbClr val="393939"/>
              </a:buClr>
              <a:buSzPct val="123529"/>
              <a:buFont typeface="Arial MT"/>
              <a:buChar char="•"/>
              <a:tabLst>
                <a:tab pos="111125" algn="l"/>
              </a:tabLst>
            </a:pPr>
            <a:r>
              <a:rPr sz="1700" dirty="0">
                <a:latin typeface="Verdana"/>
                <a:cs typeface="Verdana"/>
              </a:rPr>
              <a:t>Adopt</a:t>
            </a:r>
            <a:r>
              <a:rPr sz="1700" spc="-50" dirty="0">
                <a:latin typeface="Verdana"/>
                <a:cs typeface="Verdana"/>
              </a:rPr>
              <a:t> </a:t>
            </a:r>
            <a:r>
              <a:rPr sz="1700" dirty="0">
                <a:latin typeface="Verdana"/>
                <a:cs typeface="Verdana"/>
              </a:rPr>
              <a:t>protective</a:t>
            </a:r>
            <a:r>
              <a:rPr sz="1700" spc="-85" dirty="0">
                <a:latin typeface="Verdana"/>
                <a:cs typeface="Verdana"/>
              </a:rPr>
              <a:t> </a:t>
            </a:r>
            <a:r>
              <a:rPr sz="1700" spc="-10" dirty="0">
                <a:latin typeface="Verdana"/>
                <a:cs typeface="Verdana"/>
              </a:rPr>
              <a:t>system</a:t>
            </a:r>
            <a:endParaRPr sz="1700">
              <a:latin typeface="Verdana"/>
              <a:cs typeface="Verdana"/>
            </a:endParaRPr>
          </a:p>
          <a:p>
            <a:pPr marL="111125" indent="-106045">
              <a:lnSpc>
                <a:spcPts val="2240"/>
              </a:lnSpc>
              <a:buClr>
                <a:srgbClr val="393939"/>
              </a:buClr>
              <a:buSzPct val="123529"/>
              <a:buFont typeface="Arial MT"/>
              <a:buChar char="•"/>
              <a:tabLst>
                <a:tab pos="111125" algn="l"/>
              </a:tabLst>
            </a:pPr>
            <a:r>
              <a:rPr sz="1700" spc="-10" dirty="0">
                <a:latin typeface="Verdana"/>
                <a:cs typeface="Verdana"/>
              </a:rPr>
              <a:t>Insulation</a:t>
            </a:r>
            <a:endParaRPr sz="1700">
              <a:latin typeface="Verdana"/>
              <a:cs typeface="Verdana"/>
            </a:endParaRPr>
          </a:p>
          <a:p>
            <a:pPr marL="111125" indent="-106045">
              <a:lnSpc>
                <a:spcPts val="2435"/>
              </a:lnSpc>
              <a:buClr>
                <a:srgbClr val="393939"/>
              </a:buClr>
              <a:buSzPct val="123529"/>
              <a:buFont typeface="Arial MT"/>
              <a:buChar char="•"/>
              <a:tabLst>
                <a:tab pos="111125" algn="l"/>
              </a:tabLst>
            </a:pPr>
            <a:r>
              <a:rPr sz="1700" dirty="0">
                <a:latin typeface="Verdana"/>
                <a:cs typeface="Verdana"/>
              </a:rPr>
              <a:t>Regular</a:t>
            </a:r>
            <a:r>
              <a:rPr sz="1700" spc="-70" dirty="0">
                <a:latin typeface="Verdana"/>
                <a:cs typeface="Verdana"/>
              </a:rPr>
              <a:t> </a:t>
            </a:r>
            <a:r>
              <a:rPr sz="1700" spc="-10" dirty="0">
                <a:latin typeface="Verdana"/>
                <a:cs typeface="Verdana"/>
              </a:rPr>
              <a:t>inspection</a:t>
            </a:r>
            <a:endParaRPr sz="1700">
              <a:latin typeface="Verdana"/>
              <a:cs typeface="Verdana"/>
            </a:endParaRPr>
          </a:p>
        </p:txBody>
      </p:sp>
      <p:grpSp>
        <p:nvGrpSpPr>
          <p:cNvPr id="3" name="object 3"/>
          <p:cNvGrpSpPr/>
          <p:nvPr/>
        </p:nvGrpSpPr>
        <p:grpSpPr>
          <a:xfrm>
            <a:off x="274320" y="216408"/>
            <a:ext cx="6018530" cy="704215"/>
            <a:chOff x="274320" y="216408"/>
            <a:chExt cx="6018530" cy="704215"/>
          </a:xfrm>
        </p:grpSpPr>
        <p:pic>
          <p:nvPicPr>
            <p:cNvPr id="4" name="object 4"/>
            <p:cNvPicPr/>
            <p:nvPr/>
          </p:nvPicPr>
          <p:blipFill>
            <a:blip r:embed="rId2" cstate="print"/>
            <a:stretch>
              <a:fillRect/>
            </a:stretch>
          </p:blipFill>
          <p:spPr>
            <a:xfrm>
              <a:off x="283464" y="559308"/>
              <a:ext cx="5998464" cy="361188"/>
            </a:xfrm>
            <a:prstGeom prst="rect">
              <a:avLst/>
            </a:prstGeom>
          </p:spPr>
        </p:pic>
        <p:pic>
          <p:nvPicPr>
            <p:cNvPr id="5" name="object 5"/>
            <p:cNvPicPr/>
            <p:nvPr/>
          </p:nvPicPr>
          <p:blipFill>
            <a:blip r:embed="rId3" cstate="print"/>
            <a:stretch>
              <a:fillRect/>
            </a:stretch>
          </p:blipFill>
          <p:spPr>
            <a:xfrm>
              <a:off x="289433" y="216408"/>
              <a:ext cx="5986145" cy="362839"/>
            </a:xfrm>
            <a:prstGeom prst="rect">
              <a:avLst/>
            </a:prstGeom>
          </p:spPr>
        </p:pic>
        <p:pic>
          <p:nvPicPr>
            <p:cNvPr id="6" name="object 6"/>
            <p:cNvPicPr/>
            <p:nvPr/>
          </p:nvPicPr>
          <p:blipFill>
            <a:blip r:embed="rId4" cstate="print"/>
            <a:stretch>
              <a:fillRect/>
            </a:stretch>
          </p:blipFill>
          <p:spPr>
            <a:xfrm>
              <a:off x="274320" y="603758"/>
              <a:ext cx="6018276" cy="25907"/>
            </a:xfrm>
            <a:prstGeom prst="rect">
              <a:avLst/>
            </a:prstGeom>
          </p:spPr>
        </p:pic>
      </p:grpSp>
      <p:sp>
        <p:nvSpPr>
          <p:cNvPr id="7" name="object 7"/>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1422044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r>
              <a:rPr lang="en-GB" dirty="0" smtClean="0"/>
              <a:t>Fuses</a:t>
            </a:r>
          </a:p>
          <a:p>
            <a:r>
              <a:rPr lang="en-GB" dirty="0" smtClean="0"/>
              <a:t>Earthing</a:t>
            </a:r>
          </a:p>
          <a:p>
            <a:r>
              <a:rPr lang="en-GB" dirty="0" smtClean="0"/>
              <a:t>LOTO</a:t>
            </a:r>
          </a:p>
          <a:p>
            <a:r>
              <a:rPr lang="en-GB" dirty="0" smtClean="0"/>
              <a:t>Reduced and low voltage systems</a:t>
            </a:r>
          </a:p>
          <a:p>
            <a:r>
              <a:rPr lang="en-GB" dirty="0" smtClean="0"/>
              <a:t>Residual Current Devices (RCD’s)</a:t>
            </a:r>
          </a:p>
          <a:p>
            <a:r>
              <a:rPr lang="en-GB" dirty="0" smtClean="0"/>
              <a:t>Double insulation</a:t>
            </a:r>
          </a:p>
        </p:txBody>
      </p:sp>
      <p:sp>
        <p:nvSpPr>
          <p:cNvPr id="4" name="Title 3"/>
          <p:cNvSpPr>
            <a:spLocks noGrp="1"/>
          </p:cNvSpPr>
          <p:nvPr>
            <p:ph type="title"/>
          </p:nvPr>
        </p:nvSpPr>
        <p:spPr>
          <a:xfrm>
            <a:off x="1143000" y="260648"/>
            <a:ext cx="8001000" cy="815752"/>
          </a:xfrm>
        </p:spPr>
        <p:txBody>
          <a:bodyPr/>
          <a:lstStyle/>
          <a:p>
            <a:r>
              <a:rPr lang="en-GB" dirty="0" smtClean="0"/>
              <a:t>Protective Systems</a:t>
            </a:r>
            <a:endParaRPr lang="en-GB"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1142999" y="1357298"/>
            <a:ext cx="6610443" cy="4586833"/>
          </a:xfrm>
        </p:spPr>
        <p:txBody>
          <a:bodyPr/>
          <a:lstStyle/>
          <a:p>
            <a:pPr eaLnBrk="1" hangingPunct="1">
              <a:spcBef>
                <a:spcPts val="1800"/>
              </a:spcBef>
              <a:buFont typeface="Arial" pitchFamily="34" charset="0"/>
              <a:buChar char="•"/>
            </a:pPr>
            <a:r>
              <a:rPr lang="en-GB" b="1" dirty="0" smtClean="0"/>
              <a:t>Designed to protect the equipment not the people!</a:t>
            </a:r>
          </a:p>
          <a:p>
            <a:pPr eaLnBrk="1" hangingPunct="1">
              <a:spcBef>
                <a:spcPts val="1800"/>
              </a:spcBef>
              <a:buFont typeface="Arial" pitchFamily="34" charset="0"/>
              <a:buChar char="•"/>
            </a:pPr>
            <a:r>
              <a:rPr lang="en-GB" sz="2800" dirty="0" smtClean="0"/>
              <a:t>Form a weak link in a circuit</a:t>
            </a:r>
          </a:p>
          <a:p>
            <a:pPr eaLnBrk="1" hangingPunct="1">
              <a:spcBef>
                <a:spcPts val="1800"/>
              </a:spcBef>
              <a:buFont typeface="Arial" pitchFamily="34" charset="0"/>
              <a:buChar char="•"/>
            </a:pPr>
            <a:r>
              <a:rPr lang="en-GB" sz="2800" dirty="0" smtClean="0"/>
              <a:t>Designed to overheat and melt if the current exceeds the fuse rating</a:t>
            </a:r>
          </a:p>
          <a:p>
            <a:pPr>
              <a:lnSpc>
                <a:spcPct val="110000"/>
              </a:lnSpc>
              <a:buFont typeface="Wingdings" pitchFamily="2" charset="2"/>
              <a:buBlip>
                <a:blip r:embed="rId3"/>
              </a:buBlip>
            </a:pPr>
            <a:r>
              <a:rPr lang="en-GB" altLang="en-US" sz="2800" dirty="0"/>
              <a:t>Fuses are proven safety devices for overload conditions</a:t>
            </a:r>
          </a:p>
          <a:p>
            <a:pPr>
              <a:lnSpc>
                <a:spcPct val="110000"/>
              </a:lnSpc>
              <a:buFont typeface="Wingdings" pitchFamily="2" charset="2"/>
              <a:buBlip>
                <a:blip r:embed="rId3"/>
              </a:buBlip>
            </a:pPr>
            <a:r>
              <a:rPr lang="en-GB" altLang="en-US" sz="2800" dirty="0"/>
              <a:t>Check the fuses for their current ratings</a:t>
            </a:r>
          </a:p>
          <a:p>
            <a:pPr eaLnBrk="1" hangingPunct="1">
              <a:spcBef>
                <a:spcPts val="1800"/>
              </a:spcBef>
              <a:buFont typeface="Arial" pitchFamily="34" charset="0"/>
              <a:buChar char="•"/>
            </a:pPr>
            <a:endParaRPr lang="en-GB" sz="2800" dirty="0" smtClean="0"/>
          </a:p>
          <a:p>
            <a:endParaRPr lang="en-GB" dirty="0"/>
          </a:p>
        </p:txBody>
      </p:sp>
      <p:sp>
        <p:nvSpPr>
          <p:cNvPr id="43010" name="Rectangle 2"/>
          <p:cNvSpPr>
            <a:spLocks noGrp="1" noChangeArrowheads="1"/>
          </p:cNvSpPr>
          <p:nvPr>
            <p:ph type="title"/>
          </p:nvPr>
        </p:nvSpPr>
        <p:spPr>
          <a:xfrm>
            <a:off x="1142999" y="188640"/>
            <a:ext cx="7893495" cy="815752"/>
          </a:xfrm>
        </p:spPr>
        <p:txBody>
          <a:bodyPr/>
          <a:lstStyle/>
          <a:p>
            <a:pPr algn="ctr" eaLnBrk="1" hangingPunct="1"/>
            <a:r>
              <a:rPr lang="en-GB" sz="4000" b="1" dirty="0" smtClean="0"/>
              <a:t>Fuses</a:t>
            </a:r>
          </a:p>
        </p:txBody>
      </p:sp>
      <p:pic>
        <p:nvPicPr>
          <p:cNvPr id="13313" name="Picture 1"/>
          <p:cNvPicPr>
            <a:picLocks noChangeAspect="1" noChangeArrowheads="1"/>
          </p:cNvPicPr>
          <p:nvPr/>
        </p:nvPicPr>
        <p:blipFill>
          <a:blip r:embed="rId4" cstate="screen"/>
          <a:srcRect/>
          <a:stretch>
            <a:fillRect/>
          </a:stretch>
        </p:blipFill>
        <p:spPr bwMode="auto">
          <a:xfrm>
            <a:off x="7753442" y="1357298"/>
            <a:ext cx="1283053" cy="2935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3840" y="1269504"/>
            <a:ext cx="78105" cy="1077595"/>
          </a:xfrm>
          <a:custGeom>
            <a:avLst/>
            <a:gdLst/>
            <a:ahLst/>
            <a:cxnLst/>
            <a:rect l="l" t="t" r="r" b="b"/>
            <a:pathLst>
              <a:path w="78104" h="1077595">
                <a:moveTo>
                  <a:pt x="77724" y="1048512"/>
                </a:moveTo>
                <a:lnTo>
                  <a:pt x="0" y="1048512"/>
                </a:lnTo>
                <a:lnTo>
                  <a:pt x="0" y="1077455"/>
                </a:lnTo>
                <a:lnTo>
                  <a:pt x="77724" y="1077455"/>
                </a:lnTo>
                <a:lnTo>
                  <a:pt x="77724" y="1048512"/>
                </a:lnTo>
                <a:close/>
              </a:path>
              <a:path w="78104" h="1077595">
                <a:moveTo>
                  <a:pt x="77724" y="0"/>
                </a:moveTo>
                <a:lnTo>
                  <a:pt x="0" y="0"/>
                </a:lnTo>
                <a:lnTo>
                  <a:pt x="0" y="28943"/>
                </a:lnTo>
                <a:lnTo>
                  <a:pt x="77724" y="28943"/>
                </a:lnTo>
                <a:lnTo>
                  <a:pt x="77724" y="0"/>
                </a:lnTo>
                <a:close/>
              </a:path>
            </a:pathLst>
          </a:custGeom>
          <a:solidFill>
            <a:srgbClr val="000000"/>
          </a:solidFill>
        </p:spPr>
        <p:txBody>
          <a:bodyPr wrap="square" lIns="0" tIns="0" rIns="0" bIns="0" rtlCol="0"/>
          <a:lstStyle/>
          <a:p>
            <a:endParaRPr/>
          </a:p>
        </p:txBody>
      </p:sp>
      <p:sp>
        <p:nvSpPr>
          <p:cNvPr id="3" name="object 3"/>
          <p:cNvSpPr txBox="1"/>
          <p:nvPr/>
        </p:nvSpPr>
        <p:spPr>
          <a:xfrm>
            <a:off x="231140" y="949198"/>
            <a:ext cx="8507730" cy="5137785"/>
          </a:xfrm>
          <a:prstGeom prst="rect">
            <a:avLst/>
          </a:prstGeom>
        </p:spPr>
        <p:txBody>
          <a:bodyPr vert="horz" wrap="square" lIns="0" tIns="12065" rIns="0" bIns="0" rtlCol="0">
            <a:spAutoFit/>
          </a:bodyPr>
          <a:lstStyle/>
          <a:p>
            <a:pPr marL="90170">
              <a:lnSpc>
                <a:spcPts val="2525"/>
              </a:lnSpc>
              <a:spcBef>
                <a:spcPts val="95"/>
              </a:spcBef>
            </a:pPr>
            <a:r>
              <a:rPr sz="2200" b="1" dirty="0">
                <a:solidFill>
                  <a:srgbClr val="006FC0"/>
                </a:solidFill>
                <a:latin typeface="Arial"/>
                <a:cs typeface="Arial"/>
              </a:rPr>
              <a:t>Near</a:t>
            </a:r>
            <a:r>
              <a:rPr sz="2200" b="1" spc="-55" dirty="0">
                <a:solidFill>
                  <a:srgbClr val="006FC0"/>
                </a:solidFill>
                <a:latin typeface="Arial"/>
                <a:cs typeface="Arial"/>
              </a:rPr>
              <a:t> </a:t>
            </a:r>
            <a:r>
              <a:rPr sz="2200" b="1" spc="-20" dirty="0">
                <a:solidFill>
                  <a:srgbClr val="006FC0"/>
                </a:solidFill>
                <a:latin typeface="Arial"/>
                <a:cs typeface="Arial"/>
              </a:rPr>
              <a:t>Miss</a:t>
            </a:r>
            <a:endParaRPr sz="2200">
              <a:latin typeface="Arial"/>
              <a:cs typeface="Arial"/>
            </a:endParaRPr>
          </a:p>
          <a:p>
            <a:pPr marL="12700" marR="5080">
              <a:lnSpc>
                <a:spcPct val="80000"/>
              </a:lnSpc>
              <a:spcBef>
                <a:spcPts val="414"/>
              </a:spcBef>
              <a:tabLst>
                <a:tab pos="2188210" algn="l"/>
              </a:tabLst>
            </a:pPr>
            <a:r>
              <a:rPr sz="2200" dirty="0">
                <a:latin typeface="Arial MT"/>
                <a:cs typeface="Arial MT"/>
              </a:rPr>
              <a:t>An</a:t>
            </a:r>
            <a:r>
              <a:rPr sz="2200" spc="-60" dirty="0">
                <a:latin typeface="Arial MT"/>
                <a:cs typeface="Arial MT"/>
              </a:rPr>
              <a:t> </a:t>
            </a:r>
            <a:r>
              <a:rPr sz="2200" dirty="0">
                <a:latin typeface="Arial MT"/>
                <a:cs typeface="Arial MT"/>
              </a:rPr>
              <a:t>unplanned</a:t>
            </a:r>
            <a:r>
              <a:rPr sz="2200" spc="-50" dirty="0">
                <a:latin typeface="Arial MT"/>
                <a:cs typeface="Arial MT"/>
              </a:rPr>
              <a:t> </a:t>
            </a:r>
            <a:r>
              <a:rPr sz="2200" dirty="0">
                <a:latin typeface="Arial MT"/>
                <a:cs typeface="Arial MT"/>
              </a:rPr>
              <a:t>event</a:t>
            </a:r>
            <a:r>
              <a:rPr sz="2200" spc="-35" dirty="0">
                <a:latin typeface="Arial MT"/>
                <a:cs typeface="Arial MT"/>
              </a:rPr>
              <a:t> </a:t>
            </a:r>
            <a:r>
              <a:rPr sz="2200" dirty="0">
                <a:latin typeface="Arial MT"/>
                <a:cs typeface="Arial MT"/>
              </a:rPr>
              <a:t>that</a:t>
            </a:r>
            <a:r>
              <a:rPr sz="2200" spc="-40" dirty="0">
                <a:latin typeface="Arial MT"/>
                <a:cs typeface="Arial MT"/>
              </a:rPr>
              <a:t> </a:t>
            </a:r>
            <a:r>
              <a:rPr sz="2200" dirty="0">
                <a:latin typeface="Arial MT"/>
                <a:cs typeface="Arial MT"/>
              </a:rPr>
              <a:t>did</a:t>
            </a:r>
            <a:r>
              <a:rPr sz="2200" spc="-60" dirty="0">
                <a:latin typeface="Arial MT"/>
                <a:cs typeface="Arial MT"/>
              </a:rPr>
              <a:t> </a:t>
            </a:r>
            <a:r>
              <a:rPr sz="2200" dirty="0">
                <a:latin typeface="Arial MT"/>
                <a:cs typeface="Arial MT"/>
              </a:rPr>
              <a:t>not</a:t>
            </a:r>
            <a:r>
              <a:rPr sz="2200" spc="-35" dirty="0">
                <a:latin typeface="Arial MT"/>
                <a:cs typeface="Arial MT"/>
              </a:rPr>
              <a:t> </a:t>
            </a:r>
            <a:r>
              <a:rPr sz="2200" dirty="0">
                <a:latin typeface="Arial MT"/>
                <a:cs typeface="Arial MT"/>
              </a:rPr>
              <a:t>resulting</a:t>
            </a:r>
            <a:r>
              <a:rPr sz="2200" spc="-55" dirty="0">
                <a:latin typeface="Arial MT"/>
                <a:cs typeface="Arial MT"/>
              </a:rPr>
              <a:t> </a:t>
            </a:r>
            <a:r>
              <a:rPr sz="2200" dirty="0">
                <a:latin typeface="Arial MT"/>
                <a:cs typeface="Arial MT"/>
              </a:rPr>
              <a:t>injury</a:t>
            </a:r>
            <a:r>
              <a:rPr sz="2200" spc="-55" dirty="0">
                <a:latin typeface="Arial MT"/>
                <a:cs typeface="Arial MT"/>
              </a:rPr>
              <a:t> </a:t>
            </a:r>
            <a:r>
              <a:rPr sz="2200" dirty="0">
                <a:latin typeface="Arial MT"/>
                <a:cs typeface="Arial MT"/>
              </a:rPr>
              <a:t>to</a:t>
            </a:r>
            <a:r>
              <a:rPr sz="2200" spc="-55" dirty="0">
                <a:latin typeface="Arial MT"/>
                <a:cs typeface="Arial MT"/>
              </a:rPr>
              <a:t> </a:t>
            </a:r>
            <a:r>
              <a:rPr sz="2200" dirty="0">
                <a:latin typeface="Arial MT"/>
                <a:cs typeface="Arial MT"/>
              </a:rPr>
              <a:t>person</a:t>
            </a:r>
            <a:r>
              <a:rPr sz="2200" spc="-40" dirty="0">
                <a:latin typeface="Arial MT"/>
                <a:cs typeface="Arial MT"/>
              </a:rPr>
              <a:t> </a:t>
            </a:r>
            <a:r>
              <a:rPr sz="2200" dirty="0">
                <a:latin typeface="Arial MT"/>
                <a:cs typeface="Arial MT"/>
              </a:rPr>
              <a:t>or</a:t>
            </a:r>
            <a:r>
              <a:rPr sz="2200" spc="-55" dirty="0">
                <a:latin typeface="Arial MT"/>
                <a:cs typeface="Arial MT"/>
              </a:rPr>
              <a:t> </a:t>
            </a:r>
            <a:r>
              <a:rPr sz="2200" spc="-10" dirty="0">
                <a:latin typeface="Arial MT"/>
                <a:cs typeface="Arial MT"/>
              </a:rPr>
              <a:t>damage </a:t>
            </a:r>
            <a:r>
              <a:rPr sz="2200" dirty="0">
                <a:latin typeface="Arial MT"/>
                <a:cs typeface="Arial MT"/>
              </a:rPr>
              <a:t>to</a:t>
            </a:r>
            <a:r>
              <a:rPr sz="2200" spc="-55" dirty="0">
                <a:latin typeface="Arial MT"/>
                <a:cs typeface="Arial MT"/>
              </a:rPr>
              <a:t> </a:t>
            </a:r>
            <a:r>
              <a:rPr sz="2200" dirty="0">
                <a:latin typeface="Arial MT"/>
                <a:cs typeface="Arial MT"/>
              </a:rPr>
              <a:t>property</a:t>
            </a:r>
            <a:r>
              <a:rPr sz="2200" spc="-25" dirty="0">
                <a:latin typeface="Arial MT"/>
                <a:cs typeface="Arial MT"/>
              </a:rPr>
              <a:t> </a:t>
            </a:r>
            <a:r>
              <a:rPr sz="2200" dirty="0">
                <a:latin typeface="Arial MT"/>
                <a:cs typeface="Arial MT"/>
              </a:rPr>
              <a:t>but</a:t>
            </a:r>
            <a:r>
              <a:rPr sz="2200" spc="-45" dirty="0">
                <a:latin typeface="Arial MT"/>
                <a:cs typeface="Arial MT"/>
              </a:rPr>
              <a:t> </a:t>
            </a:r>
            <a:r>
              <a:rPr sz="2200" spc="-25" dirty="0">
                <a:latin typeface="Arial MT"/>
                <a:cs typeface="Arial MT"/>
              </a:rPr>
              <a:t>it</a:t>
            </a:r>
            <a:r>
              <a:rPr sz="2200" dirty="0">
                <a:latin typeface="Arial MT"/>
                <a:cs typeface="Arial MT"/>
              </a:rPr>
              <a:t>	has</a:t>
            </a:r>
            <a:r>
              <a:rPr sz="2200" spc="-45" dirty="0">
                <a:latin typeface="Arial MT"/>
                <a:cs typeface="Arial MT"/>
              </a:rPr>
              <a:t> </a:t>
            </a:r>
            <a:r>
              <a:rPr sz="2200" dirty="0">
                <a:latin typeface="Arial MT"/>
                <a:cs typeface="Arial MT"/>
              </a:rPr>
              <a:t>potential</a:t>
            </a:r>
            <a:r>
              <a:rPr sz="2200" spc="-45" dirty="0">
                <a:latin typeface="Arial MT"/>
                <a:cs typeface="Arial MT"/>
              </a:rPr>
              <a:t> </a:t>
            </a:r>
            <a:r>
              <a:rPr sz="2200" dirty="0">
                <a:latin typeface="Arial MT"/>
                <a:cs typeface="Arial MT"/>
              </a:rPr>
              <a:t>to</a:t>
            </a:r>
            <a:r>
              <a:rPr sz="2200" spc="-45" dirty="0">
                <a:latin typeface="Arial MT"/>
                <a:cs typeface="Arial MT"/>
              </a:rPr>
              <a:t> </a:t>
            </a:r>
            <a:r>
              <a:rPr sz="2200" dirty="0">
                <a:latin typeface="Arial MT"/>
                <a:cs typeface="Arial MT"/>
              </a:rPr>
              <a:t>do</a:t>
            </a:r>
            <a:r>
              <a:rPr sz="2200" spc="-45" dirty="0">
                <a:latin typeface="Arial MT"/>
                <a:cs typeface="Arial MT"/>
              </a:rPr>
              <a:t> </a:t>
            </a:r>
            <a:r>
              <a:rPr sz="2200" spc="-25" dirty="0">
                <a:latin typeface="Arial MT"/>
                <a:cs typeface="Arial MT"/>
              </a:rPr>
              <a:t>so.</a:t>
            </a:r>
            <a:endParaRPr sz="2200">
              <a:latin typeface="Arial MT"/>
              <a:cs typeface="Arial MT"/>
            </a:endParaRPr>
          </a:p>
          <a:p>
            <a:pPr marL="90170">
              <a:lnSpc>
                <a:spcPct val="100000"/>
              </a:lnSpc>
              <a:spcBef>
                <a:spcPts val="1095"/>
              </a:spcBef>
            </a:pPr>
            <a:r>
              <a:rPr sz="2200" b="1" dirty="0">
                <a:solidFill>
                  <a:srgbClr val="006FC0"/>
                </a:solidFill>
                <a:latin typeface="Arial"/>
                <a:cs typeface="Arial"/>
              </a:rPr>
              <a:t>Dangerous</a:t>
            </a:r>
            <a:r>
              <a:rPr sz="2200" b="1" spc="-90" dirty="0">
                <a:solidFill>
                  <a:srgbClr val="006FC0"/>
                </a:solidFill>
                <a:latin typeface="Arial"/>
                <a:cs typeface="Arial"/>
              </a:rPr>
              <a:t> </a:t>
            </a:r>
            <a:r>
              <a:rPr sz="2200" b="1" spc="-10" dirty="0">
                <a:solidFill>
                  <a:srgbClr val="006FC0"/>
                </a:solidFill>
                <a:latin typeface="Arial"/>
                <a:cs typeface="Arial"/>
              </a:rPr>
              <a:t>Occurrence</a:t>
            </a:r>
            <a:endParaRPr sz="2200">
              <a:latin typeface="Arial"/>
              <a:cs typeface="Arial"/>
            </a:endParaRPr>
          </a:p>
          <a:p>
            <a:pPr marL="12700" marR="97155">
              <a:lnSpc>
                <a:spcPts val="2110"/>
              </a:lnSpc>
              <a:spcBef>
                <a:spcPts val="1600"/>
              </a:spcBef>
            </a:pPr>
            <a:r>
              <a:rPr sz="2200" dirty="0">
                <a:latin typeface="Arial MT"/>
                <a:cs typeface="Arial MT"/>
              </a:rPr>
              <a:t>A</a:t>
            </a:r>
            <a:r>
              <a:rPr sz="2200" spc="-155" dirty="0">
                <a:latin typeface="Arial MT"/>
                <a:cs typeface="Arial MT"/>
              </a:rPr>
              <a:t> </a:t>
            </a:r>
            <a:r>
              <a:rPr sz="2200" dirty="0">
                <a:latin typeface="Arial MT"/>
                <a:cs typeface="Arial MT"/>
              </a:rPr>
              <a:t>‘near</a:t>
            </a:r>
            <a:r>
              <a:rPr sz="2200" spc="-50" dirty="0">
                <a:latin typeface="Arial MT"/>
                <a:cs typeface="Arial MT"/>
              </a:rPr>
              <a:t> </a:t>
            </a:r>
            <a:r>
              <a:rPr sz="2200" dirty="0">
                <a:latin typeface="Arial MT"/>
                <a:cs typeface="Arial MT"/>
              </a:rPr>
              <a:t>miss’</a:t>
            </a:r>
            <a:r>
              <a:rPr sz="2200" spc="-110" dirty="0">
                <a:latin typeface="Arial MT"/>
                <a:cs typeface="Arial MT"/>
              </a:rPr>
              <a:t> </a:t>
            </a:r>
            <a:r>
              <a:rPr sz="2200" dirty="0">
                <a:latin typeface="Arial MT"/>
                <a:cs typeface="Arial MT"/>
              </a:rPr>
              <a:t>which</a:t>
            </a:r>
            <a:r>
              <a:rPr sz="2200" spc="-40" dirty="0">
                <a:latin typeface="Arial MT"/>
                <a:cs typeface="Arial MT"/>
              </a:rPr>
              <a:t> </a:t>
            </a:r>
            <a:r>
              <a:rPr sz="2200" dirty="0">
                <a:latin typeface="Arial MT"/>
                <a:cs typeface="Arial MT"/>
              </a:rPr>
              <a:t>could</a:t>
            </a:r>
            <a:r>
              <a:rPr sz="2200" spc="-45" dirty="0">
                <a:latin typeface="Arial MT"/>
                <a:cs typeface="Arial MT"/>
              </a:rPr>
              <a:t> </a:t>
            </a:r>
            <a:r>
              <a:rPr sz="2200" dirty="0">
                <a:latin typeface="Arial MT"/>
                <a:cs typeface="Arial MT"/>
              </a:rPr>
              <a:t>have</a:t>
            </a:r>
            <a:r>
              <a:rPr sz="2200" spc="-50" dirty="0">
                <a:latin typeface="Arial MT"/>
                <a:cs typeface="Arial MT"/>
              </a:rPr>
              <a:t> </a:t>
            </a:r>
            <a:r>
              <a:rPr sz="2200" dirty="0">
                <a:latin typeface="Arial MT"/>
                <a:cs typeface="Arial MT"/>
              </a:rPr>
              <a:t>led</a:t>
            </a:r>
            <a:r>
              <a:rPr sz="2200" spc="-45" dirty="0">
                <a:latin typeface="Arial MT"/>
                <a:cs typeface="Arial MT"/>
              </a:rPr>
              <a:t> </a:t>
            </a:r>
            <a:r>
              <a:rPr sz="2200" dirty="0">
                <a:latin typeface="Arial MT"/>
                <a:cs typeface="Arial MT"/>
              </a:rPr>
              <a:t>to</a:t>
            </a:r>
            <a:r>
              <a:rPr sz="2200" spc="-40" dirty="0">
                <a:latin typeface="Arial MT"/>
                <a:cs typeface="Arial MT"/>
              </a:rPr>
              <a:t> </a:t>
            </a:r>
            <a:r>
              <a:rPr sz="2200" dirty="0">
                <a:latin typeface="Arial MT"/>
                <a:cs typeface="Arial MT"/>
              </a:rPr>
              <a:t>serious</a:t>
            </a:r>
            <a:r>
              <a:rPr sz="2200" spc="-35" dirty="0">
                <a:latin typeface="Arial MT"/>
                <a:cs typeface="Arial MT"/>
              </a:rPr>
              <a:t> </a:t>
            </a:r>
            <a:r>
              <a:rPr sz="2200" dirty="0">
                <a:latin typeface="Arial MT"/>
                <a:cs typeface="Arial MT"/>
              </a:rPr>
              <a:t>injury</a:t>
            </a:r>
            <a:r>
              <a:rPr sz="2200" spc="-40" dirty="0">
                <a:latin typeface="Arial MT"/>
                <a:cs typeface="Arial MT"/>
              </a:rPr>
              <a:t> </a:t>
            </a:r>
            <a:r>
              <a:rPr sz="2200" dirty="0">
                <a:latin typeface="Arial MT"/>
                <a:cs typeface="Arial MT"/>
              </a:rPr>
              <a:t>or</a:t>
            </a:r>
            <a:r>
              <a:rPr sz="2200" spc="-45" dirty="0">
                <a:latin typeface="Arial MT"/>
                <a:cs typeface="Arial MT"/>
              </a:rPr>
              <a:t> </a:t>
            </a:r>
            <a:r>
              <a:rPr sz="2200" dirty="0">
                <a:latin typeface="Arial MT"/>
                <a:cs typeface="Arial MT"/>
              </a:rPr>
              <a:t>loss</a:t>
            </a:r>
            <a:r>
              <a:rPr sz="2200" spc="-50" dirty="0">
                <a:latin typeface="Arial MT"/>
                <a:cs typeface="Arial MT"/>
              </a:rPr>
              <a:t> </a:t>
            </a:r>
            <a:r>
              <a:rPr sz="2200" dirty="0">
                <a:latin typeface="Arial MT"/>
                <a:cs typeface="Arial MT"/>
              </a:rPr>
              <a:t>of</a:t>
            </a:r>
            <a:r>
              <a:rPr sz="2200" spc="-30" dirty="0">
                <a:latin typeface="Arial MT"/>
                <a:cs typeface="Arial MT"/>
              </a:rPr>
              <a:t> </a:t>
            </a:r>
            <a:r>
              <a:rPr sz="2200" spc="-10" dirty="0">
                <a:latin typeface="Arial MT"/>
                <a:cs typeface="Arial MT"/>
              </a:rPr>
              <a:t>life. </a:t>
            </a:r>
            <a:r>
              <a:rPr sz="2200" dirty="0">
                <a:latin typeface="Arial MT"/>
                <a:cs typeface="Arial MT"/>
              </a:rPr>
              <a:t>Dangerous</a:t>
            </a:r>
            <a:r>
              <a:rPr sz="2200" spc="-65" dirty="0">
                <a:latin typeface="Arial MT"/>
                <a:cs typeface="Arial MT"/>
              </a:rPr>
              <a:t> </a:t>
            </a:r>
            <a:r>
              <a:rPr sz="2200" dirty="0">
                <a:latin typeface="Arial MT"/>
                <a:cs typeface="Arial MT"/>
              </a:rPr>
              <a:t>occurrences</a:t>
            </a:r>
            <a:r>
              <a:rPr sz="2200" spc="-80" dirty="0">
                <a:latin typeface="Arial MT"/>
                <a:cs typeface="Arial MT"/>
              </a:rPr>
              <a:t> </a:t>
            </a:r>
            <a:r>
              <a:rPr sz="2200" dirty="0">
                <a:latin typeface="Arial MT"/>
                <a:cs typeface="Arial MT"/>
              </a:rPr>
              <a:t>need</a:t>
            </a:r>
            <a:r>
              <a:rPr sz="2200" spc="-80" dirty="0">
                <a:latin typeface="Arial MT"/>
                <a:cs typeface="Arial MT"/>
              </a:rPr>
              <a:t> </a:t>
            </a:r>
            <a:r>
              <a:rPr sz="2200" dirty="0">
                <a:latin typeface="Arial MT"/>
                <a:cs typeface="Arial MT"/>
              </a:rPr>
              <a:t>to</a:t>
            </a:r>
            <a:r>
              <a:rPr sz="2200" spc="-60" dirty="0">
                <a:latin typeface="Arial MT"/>
                <a:cs typeface="Arial MT"/>
              </a:rPr>
              <a:t> </a:t>
            </a:r>
            <a:r>
              <a:rPr sz="2200" dirty="0">
                <a:latin typeface="Arial MT"/>
                <a:cs typeface="Arial MT"/>
              </a:rPr>
              <a:t>be</a:t>
            </a:r>
            <a:r>
              <a:rPr sz="2200" spc="-80" dirty="0">
                <a:latin typeface="Arial MT"/>
                <a:cs typeface="Arial MT"/>
              </a:rPr>
              <a:t> </a:t>
            </a:r>
            <a:r>
              <a:rPr sz="2200" dirty="0">
                <a:latin typeface="Arial MT"/>
                <a:cs typeface="Arial MT"/>
              </a:rPr>
              <a:t>reported</a:t>
            </a:r>
            <a:r>
              <a:rPr sz="2200" spc="-65" dirty="0">
                <a:latin typeface="Arial MT"/>
                <a:cs typeface="Arial MT"/>
              </a:rPr>
              <a:t> </a:t>
            </a:r>
            <a:r>
              <a:rPr sz="2200" dirty="0">
                <a:latin typeface="Arial MT"/>
                <a:cs typeface="Arial MT"/>
              </a:rPr>
              <a:t>to</a:t>
            </a:r>
            <a:r>
              <a:rPr sz="2200" spc="-85" dirty="0">
                <a:latin typeface="Arial MT"/>
                <a:cs typeface="Arial MT"/>
              </a:rPr>
              <a:t> </a:t>
            </a:r>
            <a:r>
              <a:rPr sz="2200" dirty="0">
                <a:latin typeface="Arial MT"/>
                <a:cs typeface="Arial MT"/>
              </a:rPr>
              <a:t>regulations</a:t>
            </a:r>
            <a:r>
              <a:rPr sz="2200" spc="-70" dirty="0">
                <a:latin typeface="Arial MT"/>
                <a:cs typeface="Arial MT"/>
              </a:rPr>
              <a:t> </a:t>
            </a:r>
            <a:r>
              <a:rPr sz="2200" spc="-10" dirty="0">
                <a:latin typeface="Arial MT"/>
                <a:cs typeface="Arial MT"/>
              </a:rPr>
              <a:t>authority </a:t>
            </a:r>
            <a:r>
              <a:rPr sz="2200" dirty="0">
                <a:latin typeface="Arial MT"/>
                <a:cs typeface="Arial MT"/>
              </a:rPr>
              <a:t>defined</a:t>
            </a:r>
            <a:r>
              <a:rPr sz="2200" spc="-50" dirty="0">
                <a:latin typeface="Arial MT"/>
                <a:cs typeface="Arial MT"/>
              </a:rPr>
              <a:t> </a:t>
            </a:r>
            <a:r>
              <a:rPr sz="2200" dirty="0">
                <a:latin typeface="Arial MT"/>
                <a:cs typeface="Arial MT"/>
              </a:rPr>
              <a:t>by</a:t>
            </a:r>
            <a:r>
              <a:rPr sz="2200" spc="-45" dirty="0">
                <a:latin typeface="Arial MT"/>
                <a:cs typeface="Arial MT"/>
              </a:rPr>
              <a:t> </a:t>
            </a:r>
            <a:r>
              <a:rPr sz="2200" dirty="0">
                <a:latin typeface="Arial MT"/>
                <a:cs typeface="Arial MT"/>
              </a:rPr>
              <a:t>the</a:t>
            </a:r>
            <a:r>
              <a:rPr sz="2200" spc="-50" dirty="0">
                <a:latin typeface="Arial MT"/>
                <a:cs typeface="Arial MT"/>
              </a:rPr>
              <a:t> </a:t>
            </a:r>
            <a:r>
              <a:rPr sz="2200" spc="-25" dirty="0">
                <a:latin typeface="Arial MT"/>
                <a:cs typeface="Arial MT"/>
              </a:rPr>
              <a:t>law</a:t>
            </a:r>
            <a:endParaRPr sz="2200">
              <a:latin typeface="Arial MT"/>
              <a:cs typeface="Arial MT"/>
            </a:endParaRPr>
          </a:p>
          <a:p>
            <a:pPr marL="12700">
              <a:lnSpc>
                <a:spcPct val="100000"/>
              </a:lnSpc>
              <a:spcBef>
                <a:spcPts val="1000"/>
              </a:spcBef>
            </a:pPr>
            <a:r>
              <a:rPr sz="2200" b="1" spc="-10" dirty="0">
                <a:solidFill>
                  <a:srgbClr val="006FC0"/>
                </a:solidFill>
                <a:latin typeface="Arial"/>
                <a:cs typeface="Arial"/>
              </a:rPr>
              <a:t>Ill-health</a:t>
            </a:r>
            <a:endParaRPr sz="2200">
              <a:latin typeface="Arial"/>
              <a:cs typeface="Arial"/>
            </a:endParaRPr>
          </a:p>
          <a:p>
            <a:pPr marL="12700">
              <a:lnSpc>
                <a:spcPct val="100000"/>
              </a:lnSpc>
              <a:spcBef>
                <a:spcPts val="370"/>
              </a:spcBef>
            </a:pPr>
            <a:r>
              <a:rPr sz="2200" dirty="0">
                <a:latin typeface="Arial MT"/>
                <a:cs typeface="Arial MT"/>
              </a:rPr>
              <a:t>A</a:t>
            </a:r>
            <a:r>
              <a:rPr sz="2200" spc="-155" dirty="0">
                <a:latin typeface="Arial MT"/>
                <a:cs typeface="Arial MT"/>
              </a:rPr>
              <a:t> </a:t>
            </a:r>
            <a:r>
              <a:rPr sz="2200" dirty="0">
                <a:latin typeface="Arial MT"/>
                <a:cs typeface="Arial MT"/>
              </a:rPr>
              <a:t>disease</a:t>
            </a:r>
            <a:r>
              <a:rPr sz="2200" spc="-80" dirty="0">
                <a:latin typeface="Arial MT"/>
                <a:cs typeface="Arial MT"/>
              </a:rPr>
              <a:t> </a:t>
            </a:r>
            <a:r>
              <a:rPr sz="2200" dirty="0">
                <a:latin typeface="Arial MT"/>
                <a:cs typeface="Arial MT"/>
              </a:rPr>
              <a:t>or</a:t>
            </a:r>
            <a:r>
              <a:rPr sz="2200" spc="-50" dirty="0">
                <a:latin typeface="Arial MT"/>
                <a:cs typeface="Arial MT"/>
              </a:rPr>
              <a:t> </a:t>
            </a:r>
            <a:r>
              <a:rPr sz="2200" dirty="0">
                <a:latin typeface="Arial MT"/>
                <a:cs typeface="Arial MT"/>
              </a:rPr>
              <a:t>medical</a:t>
            </a:r>
            <a:r>
              <a:rPr sz="2200" spc="-55" dirty="0">
                <a:latin typeface="Arial MT"/>
                <a:cs typeface="Arial MT"/>
              </a:rPr>
              <a:t> </a:t>
            </a:r>
            <a:r>
              <a:rPr sz="2200" dirty="0">
                <a:latin typeface="Arial MT"/>
                <a:cs typeface="Arial MT"/>
              </a:rPr>
              <a:t>condition</a:t>
            </a:r>
            <a:r>
              <a:rPr sz="2200" spc="-60" dirty="0">
                <a:latin typeface="Arial MT"/>
                <a:cs typeface="Arial MT"/>
              </a:rPr>
              <a:t> </a:t>
            </a:r>
            <a:r>
              <a:rPr sz="2200" dirty="0">
                <a:latin typeface="Arial MT"/>
                <a:cs typeface="Arial MT"/>
              </a:rPr>
              <a:t>that</a:t>
            </a:r>
            <a:r>
              <a:rPr sz="2200" spc="-40" dirty="0">
                <a:latin typeface="Arial MT"/>
                <a:cs typeface="Arial MT"/>
              </a:rPr>
              <a:t> </a:t>
            </a:r>
            <a:r>
              <a:rPr sz="2200" dirty="0">
                <a:latin typeface="Arial MT"/>
                <a:cs typeface="Arial MT"/>
              </a:rPr>
              <a:t>is</a:t>
            </a:r>
            <a:r>
              <a:rPr sz="2200" spc="-60" dirty="0">
                <a:latin typeface="Arial MT"/>
                <a:cs typeface="Arial MT"/>
              </a:rPr>
              <a:t> </a:t>
            </a:r>
            <a:r>
              <a:rPr sz="2200" dirty="0">
                <a:latin typeface="Arial MT"/>
                <a:cs typeface="Arial MT"/>
              </a:rPr>
              <a:t>directly</a:t>
            </a:r>
            <a:r>
              <a:rPr sz="2200" spc="-60" dirty="0">
                <a:latin typeface="Arial MT"/>
                <a:cs typeface="Arial MT"/>
              </a:rPr>
              <a:t> </a:t>
            </a:r>
            <a:r>
              <a:rPr sz="2200" dirty="0">
                <a:latin typeface="Arial MT"/>
                <a:cs typeface="Arial MT"/>
              </a:rPr>
              <a:t>attributable</a:t>
            </a:r>
            <a:r>
              <a:rPr sz="2200" spc="-45" dirty="0">
                <a:latin typeface="Arial MT"/>
                <a:cs typeface="Arial MT"/>
              </a:rPr>
              <a:t> </a:t>
            </a:r>
            <a:r>
              <a:rPr sz="2200" dirty="0">
                <a:latin typeface="Arial MT"/>
                <a:cs typeface="Arial MT"/>
              </a:rPr>
              <a:t>to</a:t>
            </a:r>
            <a:r>
              <a:rPr sz="2200" spc="-60" dirty="0">
                <a:latin typeface="Arial MT"/>
                <a:cs typeface="Arial MT"/>
              </a:rPr>
              <a:t> </a:t>
            </a:r>
            <a:r>
              <a:rPr sz="2200" spc="-10" dirty="0">
                <a:latin typeface="Arial MT"/>
                <a:cs typeface="Arial MT"/>
              </a:rPr>
              <a:t>work,</a:t>
            </a:r>
            <a:endParaRPr sz="2200">
              <a:latin typeface="Arial MT"/>
              <a:cs typeface="Arial MT"/>
            </a:endParaRPr>
          </a:p>
          <a:p>
            <a:pPr marL="30480">
              <a:lnSpc>
                <a:spcPct val="100000"/>
              </a:lnSpc>
              <a:spcBef>
                <a:spcPts val="370"/>
              </a:spcBef>
            </a:pPr>
            <a:r>
              <a:rPr sz="2200" dirty="0">
                <a:latin typeface="Arial MT"/>
                <a:cs typeface="Arial MT"/>
              </a:rPr>
              <a:t>e.g.</a:t>
            </a:r>
            <a:r>
              <a:rPr sz="2200" spc="-55" dirty="0">
                <a:latin typeface="Arial MT"/>
                <a:cs typeface="Arial MT"/>
              </a:rPr>
              <a:t> </a:t>
            </a:r>
            <a:r>
              <a:rPr sz="2200" dirty="0">
                <a:latin typeface="Arial MT"/>
                <a:cs typeface="Arial MT"/>
              </a:rPr>
              <a:t>dermatitis</a:t>
            </a:r>
            <a:r>
              <a:rPr sz="2200" spc="-35" dirty="0">
                <a:latin typeface="Arial MT"/>
                <a:cs typeface="Arial MT"/>
              </a:rPr>
              <a:t> </a:t>
            </a:r>
            <a:r>
              <a:rPr sz="2200" dirty="0">
                <a:latin typeface="Arial MT"/>
                <a:cs typeface="Arial MT"/>
              </a:rPr>
              <a:t>as</a:t>
            </a:r>
            <a:r>
              <a:rPr sz="2200" spc="-45" dirty="0">
                <a:latin typeface="Arial MT"/>
                <a:cs typeface="Arial MT"/>
              </a:rPr>
              <a:t> </a:t>
            </a:r>
            <a:r>
              <a:rPr sz="2200" dirty="0">
                <a:latin typeface="Arial MT"/>
                <a:cs typeface="Arial MT"/>
              </a:rPr>
              <a:t>a</a:t>
            </a:r>
            <a:r>
              <a:rPr sz="2200" spc="-55" dirty="0">
                <a:latin typeface="Arial MT"/>
                <a:cs typeface="Arial MT"/>
              </a:rPr>
              <a:t> </a:t>
            </a:r>
            <a:r>
              <a:rPr sz="2200" dirty="0">
                <a:latin typeface="Arial MT"/>
                <a:cs typeface="Arial MT"/>
              </a:rPr>
              <a:t>result</a:t>
            </a:r>
            <a:r>
              <a:rPr sz="2200" spc="-55" dirty="0">
                <a:latin typeface="Arial MT"/>
                <a:cs typeface="Arial MT"/>
              </a:rPr>
              <a:t> </a:t>
            </a:r>
            <a:r>
              <a:rPr sz="2200" dirty="0">
                <a:latin typeface="Arial MT"/>
                <a:cs typeface="Arial MT"/>
              </a:rPr>
              <a:t>of</a:t>
            </a:r>
            <a:r>
              <a:rPr sz="2200" spc="-45" dirty="0">
                <a:latin typeface="Arial MT"/>
                <a:cs typeface="Arial MT"/>
              </a:rPr>
              <a:t> </a:t>
            </a:r>
            <a:r>
              <a:rPr sz="2200" dirty="0">
                <a:latin typeface="Arial MT"/>
                <a:cs typeface="Arial MT"/>
              </a:rPr>
              <a:t>exposure</a:t>
            </a:r>
            <a:r>
              <a:rPr sz="2200" spc="-30" dirty="0">
                <a:latin typeface="Arial MT"/>
                <a:cs typeface="Arial MT"/>
              </a:rPr>
              <a:t> </a:t>
            </a:r>
            <a:r>
              <a:rPr sz="2200" dirty="0">
                <a:latin typeface="Arial MT"/>
                <a:cs typeface="Arial MT"/>
              </a:rPr>
              <a:t>to</a:t>
            </a:r>
            <a:r>
              <a:rPr sz="2200" spc="-50" dirty="0">
                <a:latin typeface="Arial MT"/>
                <a:cs typeface="Arial MT"/>
              </a:rPr>
              <a:t> </a:t>
            </a:r>
            <a:r>
              <a:rPr sz="2200" spc="-10" dirty="0">
                <a:latin typeface="Arial MT"/>
                <a:cs typeface="Arial MT"/>
              </a:rPr>
              <a:t>chemicals.</a:t>
            </a:r>
            <a:endParaRPr sz="2200">
              <a:latin typeface="Arial MT"/>
              <a:cs typeface="Arial MT"/>
            </a:endParaRPr>
          </a:p>
          <a:p>
            <a:pPr>
              <a:lnSpc>
                <a:spcPct val="100000"/>
              </a:lnSpc>
              <a:spcBef>
                <a:spcPts val="570"/>
              </a:spcBef>
            </a:pPr>
            <a:endParaRPr sz="2200">
              <a:latin typeface="Arial MT"/>
              <a:cs typeface="Arial MT"/>
            </a:endParaRPr>
          </a:p>
          <a:p>
            <a:pPr marL="30480">
              <a:lnSpc>
                <a:spcPct val="100000"/>
              </a:lnSpc>
            </a:pPr>
            <a:r>
              <a:rPr sz="2200" b="1" spc="-10" dirty="0">
                <a:solidFill>
                  <a:srgbClr val="006FC0"/>
                </a:solidFill>
                <a:latin typeface="Arial"/>
                <a:cs typeface="Arial"/>
              </a:rPr>
              <a:t>INJURY</a:t>
            </a:r>
            <a:endParaRPr sz="2200">
              <a:latin typeface="Arial"/>
              <a:cs typeface="Arial"/>
            </a:endParaRPr>
          </a:p>
          <a:p>
            <a:pPr marL="30480" marR="1732280" indent="-18415">
              <a:lnSpc>
                <a:spcPct val="114100"/>
              </a:lnSpc>
            </a:pPr>
            <a:r>
              <a:rPr sz="2200" dirty="0">
                <a:latin typeface="Arial MT"/>
                <a:cs typeface="Arial MT"/>
              </a:rPr>
              <a:t>A</a:t>
            </a:r>
            <a:r>
              <a:rPr sz="2200" spc="-155" dirty="0">
                <a:latin typeface="Arial MT"/>
                <a:cs typeface="Arial MT"/>
              </a:rPr>
              <a:t> </a:t>
            </a:r>
            <a:r>
              <a:rPr sz="2200" dirty="0">
                <a:latin typeface="Arial MT"/>
                <a:cs typeface="Arial MT"/>
              </a:rPr>
              <a:t>physical</a:t>
            </a:r>
            <a:r>
              <a:rPr sz="2200" spc="-90" dirty="0">
                <a:latin typeface="Arial MT"/>
                <a:cs typeface="Arial MT"/>
              </a:rPr>
              <a:t> </a:t>
            </a:r>
            <a:r>
              <a:rPr sz="2200" dirty="0">
                <a:latin typeface="Arial MT"/>
                <a:cs typeface="Arial MT"/>
              </a:rPr>
              <a:t>condition</a:t>
            </a:r>
            <a:r>
              <a:rPr sz="2200" spc="-65" dirty="0">
                <a:latin typeface="Arial MT"/>
                <a:cs typeface="Arial MT"/>
              </a:rPr>
              <a:t> </a:t>
            </a:r>
            <a:r>
              <a:rPr sz="2200" dirty="0">
                <a:latin typeface="Arial MT"/>
                <a:cs typeface="Arial MT"/>
              </a:rPr>
              <a:t>that</a:t>
            </a:r>
            <a:r>
              <a:rPr sz="2200" spc="-60" dirty="0">
                <a:latin typeface="Arial MT"/>
                <a:cs typeface="Arial MT"/>
              </a:rPr>
              <a:t> </a:t>
            </a:r>
            <a:r>
              <a:rPr sz="2200" dirty="0">
                <a:latin typeface="Arial MT"/>
                <a:cs typeface="Arial MT"/>
              </a:rPr>
              <a:t>is</a:t>
            </a:r>
            <a:r>
              <a:rPr sz="2200" spc="-65" dirty="0">
                <a:latin typeface="Arial MT"/>
                <a:cs typeface="Arial MT"/>
              </a:rPr>
              <a:t> </a:t>
            </a:r>
            <a:r>
              <a:rPr sz="2200" dirty="0">
                <a:latin typeface="Arial MT"/>
                <a:cs typeface="Arial MT"/>
              </a:rPr>
              <a:t>directly</a:t>
            </a:r>
            <a:r>
              <a:rPr sz="2200" spc="-55" dirty="0">
                <a:latin typeface="Arial MT"/>
                <a:cs typeface="Arial MT"/>
              </a:rPr>
              <a:t> </a:t>
            </a:r>
            <a:r>
              <a:rPr sz="2200" dirty="0">
                <a:latin typeface="Arial MT"/>
                <a:cs typeface="Arial MT"/>
              </a:rPr>
              <a:t>attributable</a:t>
            </a:r>
            <a:r>
              <a:rPr sz="2200" spc="-65" dirty="0">
                <a:latin typeface="Arial MT"/>
                <a:cs typeface="Arial MT"/>
              </a:rPr>
              <a:t> </a:t>
            </a:r>
            <a:r>
              <a:rPr sz="2200" dirty="0">
                <a:latin typeface="Arial MT"/>
                <a:cs typeface="Arial MT"/>
              </a:rPr>
              <a:t>to</a:t>
            </a:r>
            <a:r>
              <a:rPr sz="2200" spc="-55" dirty="0">
                <a:latin typeface="Arial MT"/>
                <a:cs typeface="Arial MT"/>
              </a:rPr>
              <a:t> </a:t>
            </a:r>
            <a:r>
              <a:rPr sz="2200" spc="-10" dirty="0">
                <a:latin typeface="Arial MT"/>
                <a:cs typeface="Arial MT"/>
              </a:rPr>
              <a:t>work, </a:t>
            </a:r>
            <a:r>
              <a:rPr sz="2200" dirty="0">
                <a:latin typeface="Arial MT"/>
                <a:cs typeface="Arial MT"/>
              </a:rPr>
              <a:t>Example</a:t>
            </a:r>
            <a:r>
              <a:rPr sz="2200" spc="-25" dirty="0">
                <a:latin typeface="Arial MT"/>
                <a:cs typeface="Arial MT"/>
              </a:rPr>
              <a:t> </a:t>
            </a:r>
            <a:r>
              <a:rPr sz="2200" dirty="0">
                <a:latin typeface="Arial MT"/>
                <a:cs typeface="Arial MT"/>
              </a:rPr>
              <a:t>:</a:t>
            </a:r>
            <a:r>
              <a:rPr sz="2200" spc="-55" dirty="0">
                <a:latin typeface="Arial MT"/>
                <a:cs typeface="Arial MT"/>
              </a:rPr>
              <a:t> </a:t>
            </a:r>
            <a:r>
              <a:rPr sz="2200" dirty="0">
                <a:latin typeface="Arial MT"/>
                <a:cs typeface="Arial MT"/>
              </a:rPr>
              <a:t>Burn,</a:t>
            </a:r>
            <a:r>
              <a:rPr sz="2200" spc="-50" dirty="0">
                <a:latin typeface="Arial MT"/>
                <a:cs typeface="Arial MT"/>
              </a:rPr>
              <a:t> </a:t>
            </a:r>
            <a:r>
              <a:rPr sz="2200" dirty="0">
                <a:latin typeface="Arial MT"/>
                <a:cs typeface="Arial MT"/>
              </a:rPr>
              <a:t>Cut</a:t>
            </a:r>
            <a:r>
              <a:rPr sz="2200" spc="-35" dirty="0">
                <a:latin typeface="Arial MT"/>
                <a:cs typeface="Arial MT"/>
              </a:rPr>
              <a:t> </a:t>
            </a:r>
            <a:r>
              <a:rPr sz="2200" dirty="0">
                <a:latin typeface="Arial MT"/>
                <a:cs typeface="Arial MT"/>
              </a:rPr>
              <a:t>and</a:t>
            </a:r>
            <a:r>
              <a:rPr sz="2200" spc="-40" dirty="0">
                <a:latin typeface="Arial MT"/>
                <a:cs typeface="Arial MT"/>
              </a:rPr>
              <a:t> </a:t>
            </a:r>
            <a:r>
              <a:rPr sz="2200" spc="-10" dirty="0">
                <a:latin typeface="Arial MT"/>
                <a:cs typeface="Arial MT"/>
              </a:rPr>
              <a:t>Fracture</a:t>
            </a:r>
            <a:endParaRPr sz="2200">
              <a:latin typeface="Arial MT"/>
              <a:cs typeface="Arial MT"/>
            </a:endParaRPr>
          </a:p>
        </p:txBody>
      </p:sp>
      <p:grpSp>
        <p:nvGrpSpPr>
          <p:cNvPr id="4" name="object 4"/>
          <p:cNvGrpSpPr/>
          <p:nvPr/>
        </p:nvGrpSpPr>
        <p:grpSpPr>
          <a:xfrm>
            <a:off x="426719" y="327533"/>
            <a:ext cx="3845560" cy="704215"/>
            <a:chOff x="426719" y="327533"/>
            <a:chExt cx="3845560" cy="704215"/>
          </a:xfrm>
        </p:grpSpPr>
        <p:pic>
          <p:nvPicPr>
            <p:cNvPr id="5" name="object 5"/>
            <p:cNvPicPr/>
            <p:nvPr/>
          </p:nvPicPr>
          <p:blipFill>
            <a:blip r:embed="rId2" cstate="print"/>
            <a:stretch>
              <a:fillRect/>
            </a:stretch>
          </p:blipFill>
          <p:spPr>
            <a:xfrm>
              <a:off x="437387" y="670560"/>
              <a:ext cx="3823716" cy="361188"/>
            </a:xfrm>
            <a:prstGeom prst="rect">
              <a:avLst/>
            </a:prstGeom>
          </p:spPr>
        </p:pic>
        <p:pic>
          <p:nvPicPr>
            <p:cNvPr id="6" name="object 6"/>
            <p:cNvPicPr/>
            <p:nvPr/>
          </p:nvPicPr>
          <p:blipFill>
            <a:blip r:embed="rId3" cstate="print"/>
            <a:stretch>
              <a:fillRect/>
            </a:stretch>
          </p:blipFill>
          <p:spPr>
            <a:xfrm>
              <a:off x="443077" y="327533"/>
              <a:ext cx="3811676" cy="362712"/>
            </a:xfrm>
            <a:prstGeom prst="rect">
              <a:avLst/>
            </a:prstGeom>
          </p:spPr>
        </p:pic>
        <p:pic>
          <p:nvPicPr>
            <p:cNvPr id="7" name="object 7"/>
            <p:cNvPicPr/>
            <p:nvPr/>
          </p:nvPicPr>
          <p:blipFill>
            <a:blip r:embed="rId4" cstate="print"/>
            <a:stretch>
              <a:fillRect/>
            </a:stretch>
          </p:blipFill>
          <p:spPr>
            <a:xfrm>
              <a:off x="426719" y="714756"/>
              <a:ext cx="3845052" cy="25908"/>
            </a:xfrm>
            <a:prstGeom prst="rect">
              <a:avLst/>
            </a:prstGeom>
          </p:spPr>
        </p:pic>
      </p:grpSp>
      <p:sp>
        <p:nvSpPr>
          <p:cNvPr id="8" name="object 8"/>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3047241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1331640" y="1556792"/>
            <a:ext cx="7812360" cy="4586833"/>
          </a:xfrm>
        </p:spPr>
        <p:txBody>
          <a:bodyPr>
            <a:normAutofit/>
          </a:bodyPr>
          <a:lstStyle/>
          <a:p>
            <a:pPr eaLnBrk="1" hangingPunct="1">
              <a:lnSpc>
                <a:spcPct val="90000"/>
              </a:lnSpc>
              <a:spcBef>
                <a:spcPts val="1800"/>
              </a:spcBef>
              <a:buFont typeface="Arial" pitchFamily="34" charset="0"/>
              <a:buChar char="•"/>
            </a:pPr>
            <a:r>
              <a:rPr lang="en-GB" b="1" dirty="0" smtClean="0"/>
              <a:t>Protects equipment not people</a:t>
            </a:r>
          </a:p>
          <a:p>
            <a:pPr lvl="1">
              <a:lnSpc>
                <a:spcPct val="150000"/>
              </a:lnSpc>
            </a:pPr>
            <a:r>
              <a:rPr lang="en-GB" dirty="0" smtClean="0"/>
              <a:t>Electromagnetic </a:t>
            </a:r>
            <a:r>
              <a:rPr lang="en-GB" dirty="0"/>
              <a:t>device designed to break the circuit when overloaded</a:t>
            </a:r>
          </a:p>
          <a:p>
            <a:pPr lvl="1">
              <a:lnSpc>
                <a:spcPct val="150000"/>
              </a:lnSpc>
            </a:pPr>
            <a:r>
              <a:rPr lang="en-GB" dirty="0"/>
              <a:t>Circuit breakers protect circuits from overload (fire)</a:t>
            </a:r>
          </a:p>
        </p:txBody>
      </p:sp>
      <p:sp>
        <p:nvSpPr>
          <p:cNvPr id="44034" name="Rectangle 2"/>
          <p:cNvSpPr>
            <a:spLocks noGrp="1" noChangeArrowheads="1"/>
          </p:cNvSpPr>
          <p:nvPr>
            <p:ph type="title"/>
          </p:nvPr>
        </p:nvSpPr>
        <p:spPr>
          <a:xfrm>
            <a:off x="1142999" y="188640"/>
            <a:ext cx="8001001" cy="815752"/>
          </a:xfrm>
        </p:spPr>
        <p:txBody>
          <a:bodyPr/>
          <a:lstStyle/>
          <a:p>
            <a:pPr algn="ctr" eaLnBrk="1" hangingPunct="1"/>
            <a:r>
              <a:rPr lang="en-GB" sz="4000" b="1" dirty="0" smtClean="0"/>
              <a:t>Circuit Breaker</a:t>
            </a:r>
          </a:p>
        </p:txBody>
      </p:sp>
      <p:pic>
        <p:nvPicPr>
          <p:cNvPr id="11265" name="Picture 1"/>
          <p:cNvPicPr>
            <a:picLocks noChangeAspect="1" noChangeArrowheads="1"/>
          </p:cNvPicPr>
          <p:nvPr/>
        </p:nvPicPr>
        <p:blipFill>
          <a:blip r:embed="rId3" cstate="screen"/>
          <a:srcRect/>
          <a:stretch>
            <a:fillRect/>
          </a:stretch>
        </p:blipFill>
        <p:spPr bwMode="auto">
          <a:xfrm>
            <a:off x="5604389" y="4365104"/>
            <a:ext cx="2409839" cy="21442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1331640" y="980728"/>
            <a:ext cx="4770435" cy="4586833"/>
          </a:xfrm>
        </p:spPr>
        <p:txBody>
          <a:bodyPr/>
          <a:lstStyle/>
          <a:p>
            <a:pPr eaLnBrk="1" hangingPunct="1">
              <a:buFont typeface="Arial" pitchFamily="34" charset="0"/>
              <a:buChar char="•"/>
            </a:pPr>
            <a:r>
              <a:rPr lang="en-GB" dirty="0" smtClean="0"/>
              <a:t>Outer metal casing connected to earth by wire</a:t>
            </a:r>
          </a:p>
          <a:p>
            <a:pPr eaLnBrk="1" hangingPunct="1">
              <a:spcBef>
                <a:spcPts val="1800"/>
              </a:spcBef>
              <a:buFont typeface="Arial" pitchFamily="34" charset="0"/>
              <a:buChar char="•"/>
            </a:pPr>
            <a:r>
              <a:rPr lang="en-GB" dirty="0" smtClean="0"/>
              <a:t>Provides fault current with a low resistance path to earth</a:t>
            </a:r>
          </a:p>
          <a:p>
            <a:pPr eaLnBrk="1" hangingPunct="1">
              <a:spcBef>
                <a:spcPts val="1800"/>
              </a:spcBef>
              <a:buFont typeface="Arial" pitchFamily="34" charset="0"/>
              <a:buChar char="•"/>
            </a:pPr>
            <a:r>
              <a:rPr lang="en-GB" dirty="0" smtClean="0"/>
              <a:t>Electric shock should be minor</a:t>
            </a:r>
          </a:p>
        </p:txBody>
      </p:sp>
      <p:sp>
        <p:nvSpPr>
          <p:cNvPr id="41986" name="Rectangle 2"/>
          <p:cNvSpPr>
            <a:spLocks noGrp="1" noChangeArrowheads="1"/>
          </p:cNvSpPr>
          <p:nvPr>
            <p:ph type="title"/>
          </p:nvPr>
        </p:nvSpPr>
        <p:spPr>
          <a:xfrm>
            <a:off x="1143000" y="381000"/>
            <a:ext cx="7821488" cy="815752"/>
          </a:xfrm>
        </p:spPr>
        <p:txBody>
          <a:bodyPr/>
          <a:lstStyle/>
          <a:p>
            <a:pPr algn="ctr" eaLnBrk="1" hangingPunct="1"/>
            <a:r>
              <a:rPr lang="en-GB" sz="4000" b="1" dirty="0" smtClean="0"/>
              <a:t>Earthing</a:t>
            </a:r>
          </a:p>
        </p:txBody>
      </p:sp>
      <p:graphicFrame>
        <p:nvGraphicFramePr>
          <p:cNvPr id="2" name="Object 1"/>
          <p:cNvGraphicFramePr>
            <a:graphicFrameLocks noChangeAspect="1"/>
          </p:cNvGraphicFramePr>
          <p:nvPr>
            <p:extLst>
              <p:ext uri="{D42A27DB-BD31-4B8C-83A1-F6EECF244321}">
                <p14:modId xmlns:p14="http://schemas.microsoft.com/office/powerpoint/2010/main" val="4171102215"/>
              </p:ext>
            </p:extLst>
          </p:nvPr>
        </p:nvGraphicFramePr>
        <p:xfrm>
          <a:off x="5766716" y="1576628"/>
          <a:ext cx="3276600" cy="3004500"/>
        </p:xfrm>
        <a:graphic>
          <a:graphicData uri="http://schemas.openxmlformats.org/presentationml/2006/ole">
            <mc:AlternateContent xmlns:mc="http://schemas.openxmlformats.org/markup-compatibility/2006">
              <mc:Choice xmlns:v="urn:schemas-microsoft-com:vml" Requires="v">
                <p:oleObj spid="_x0000_s4139" name="Photo Editor Photo" r:id="rId4" imgW="6028571" imgH="3982006" progId="">
                  <p:embed/>
                </p:oleObj>
              </mc:Choice>
              <mc:Fallback>
                <p:oleObj name="Photo Editor Photo" r:id="rId4" imgW="6028571" imgH="3982006"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6716" y="1576628"/>
                        <a:ext cx="3276600" cy="3004500"/>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143000" y="188640"/>
            <a:ext cx="7821488" cy="815752"/>
          </a:xfrm>
        </p:spPr>
        <p:txBody>
          <a:bodyPr/>
          <a:lstStyle/>
          <a:p>
            <a:pPr eaLnBrk="1" hangingPunct="1"/>
            <a:r>
              <a:rPr lang="en-US" altLang="en-US" dirty="0"/>
              <a:t>Lockout/Tag out</a:t>
            </a:r>
            <a:endParaRPr lang="en-GB" sz="4000" b="1" dirty="0" smtClean="0"/>
          </a:p>
        </p:txBody>
      </p:sp>
      <p:pic>
        <p:nvPicPr>
          <p:cNvPr id="91138" name="Picture 2" descr="http://lh4.ggpht.com/_ZCAc9c80CqQ/S0HaAwvXfpI/AAAAAAAAAG4/qhsj33msAgo/iStock_000000451897XSmall.jpg"/>
          <p:cNvPicPr>
            <a:picLocks noChangeAspect="1" noChangeArrowheads="1"/>
          </p:cNvPicPr>
          <p:nvPr/>
        </p:nvPicPr>
        <p:blipFill>
          <a:blip r:embed="rId3" cstate="screen"/>
          <a:srcRect/>
          <a:stretch>
            <a:fillRect/>
          </a:stretch>
        </p:blipFill>
        <p:spPr bwMode="auto">
          <a:xfrm>
            <a:off x="4748345" y="4651556"/>
            <a:ext cx="2383613" cy="1581598"/>
          </a:xfrm>
          <a:prstGeom prst="rect">
            <a:avLst/>
          </a:prstGeom>
          <a:noFill/>
        </p:spPr>
      </p:pic>
      <p:sp>
        <p:nvSpPr>
          <p:cNvPr id="3" name="Rectangle 2"/>
          <p:cNvSpPr/>
          <p:nvPr/>
        </p:nvSpPr>
        <p:spPr>
          <a:xfrm>
            <a:off x="1368152" y="692696"/>
            <a:ext cx="4572000" cy="461665"/>
          </a:xfrm>
          <a:prstGeom prst="rect">
            <a:avLst/>
          </a:prstGeom>
        </p:spPr>
        <p:txBody>
          <a:bodyPr>
            <a:spAutoFit/>
          </a:bodyPr>
          <a:lstStyle/>
          <a:p>
            <a:r>
              <a:rPr lang="en-US" altLang="en-US" dirty="0" smtClean="0">
                <a:solidFill>
                  <a:srgbClr val="002060"/>
                </a:solidFill>
              </a:rPr>
              <a:t>        </a:t>
            </a:r>
            <a:endParaRPr lang="en-US" altLang="en-US" dirty="0">
              <a:solidFill>
                <a:srgbClr val="002060"/>
              </a:solidFill>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4530679"/>
            <a:ext cx="2463552" cy="182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a:spLocks noGrp="1" noChangeArrowheads="1"/>
          </p:cNvSpPr>
          <p:nvPr>
            <p:ph idx="4294967295"/>
          </p:nvPr>
        </p:nvSpPr>
        <p:spPr>
          <a:xfrm>
            <a:off x="1331640" y="1268760"/>
            <a:ext cx="7070055" cy="4091484"/>
          </a:xfrm>
          <a:prstGeom prst="rect">
            <a:avLst/>
          </a:prstGeom>
        </p:spPr>
        <p:txBody>
          <a:bodyPr/>
          <a:lstStyle/>
          <a:p>
            <a:pPr>
              <a:buFont typeface="Wingdings" panose="05000000000000000000" pitchFamily="2" charset="2"/>
              <a:buChar char="v"/>
              <a:defRPr/>
            </a:pPr>
            <a:r>
              <a:rPr lang="en-US" altLang="en-US" sz="2000" dirty="0">
                <a:solidFill>
                  <a:srgbClr val="000000"/>
                </a:solidFill>
              </a:rPr>
              <a:t>The purpose of lockout/tag out is to prevent unexpected energization or start up of  </a:t>
            </a:r>
            <a:r>
              <a:rPr lang="en-US" altLang="en-US" sz="2000" dirty="0" smtClean="0">
                <a:solidFill>
                  <a:srgbClr val="000000"/>
                </a:solidFill>
              </a:rPr>
              <a:t>equipment could </a:t>
            </a:r>
            <a:r>
              <a:rPr lang="en-US" altLang="en-US" sz="2000" dirty="0">
                <a:solidFill>
                  <a:srgbClr val="000000"/>
                </a:solidFill>
              </a:rPr>
              <a:t>cause </a:t>
            </a:r>
            <a:r>
              <a:rPr lang="en-US" altLang="en-US" sz="2000" dirty="0" smtClean="0">
                <a:solidFill>
                  <a:srgbClr val="000000"/>
                </a:solidFill>
              </a:rPr>
              <a:t>injury</a:t>
            </a:r>
          </a:p>
          <a:p>
            <a:pPr>
              <a:buFont typeface="Wingdings" panose="05000000000000000000" pitchFamily="2" charset="2"/>
              <a:buChar char="v"/>
              <a:defRPr/>
            </a:pPr>
            <a:endParaRPr lang="en-US" altLang="en-US" sz="2000" dirty="0">
              <a:solidFill>
                <a:srgbClr val="000000"/>
              </a:solidFill>
            </a:endParaRPr>
          </a:p>
          <a:p>
            <a:pPr>
              <a:buFont typeface="Wingdings" panose="05000000000000000000" pitchFamily="2" charset="2"/>
              <a:buChar char="v"/>
              <a:defRPr/>
            </a:pPr>
            <a:r>
              <a:rPr lang="en-US" altLang="en-US" sz="2000" dirty="0">
                <a:solidFill>
                  <a:srgbClr val="000000"/>
                </a:solidFill>
              </a:rPr>
              <a:t>The placement of a lock and tag on an isolating device which ensures that the equipment being controlled cannot be re-energized until the locking device is removed</a:t>
            </a:r>
            <a:r>
              <a:rPr lang="en-US" altLang="en-US" sz="2000" dirty="0" smtClean="0">
                <a:solidFill>
                  <a:srgbClr val="000000"/>
                </a:solidFill>
              </a:rPr>
              <a:t>.</a:t>
            </a:r>
          </a:p>
          <a:p>
            <a:pPr marL="0" indent="0">
              <a:buNone/>
              <a:defRPr/>
            </a:pPr>
            <a:endParaRPr lang="en-US" altLang="en-US" sz="2000" dirty="0">
              <a:solidFill>
                <a:srgbClr val="000000"/>
              </a:solidFill>
            </a:endParaRPr>
          </a:p>
          <a:p>
            <a:pPr>
              <a:buFont typeface="Wingdings" panose="05000000000000000000" pitchFamily="2" charset="2"/>
              <a:buChar char="v"/>
              <a:defRPr/>
            </a:pPr>
            <a:r>
              <a:rPr lang="en-US" altLang="en-US" sz="2000" dirty="0" smtClean="0">
                <a:solidFill>
                  <a:srgbClr val="000000"/>
                </a:solidFill>
              </a:rPr>
              <a:t>The </a:t>
            </a:r>
            <a:r>
              <a:rPr lang="en-US" altLang="en-US" sz="2000" dirty="0">
                <a:solidFill>
                  <a:srgbClr val="000000"/>
                </a:solidFill>
              </a:rPr>
              <a:t>ultimate goal of lockout/tag out is to protect the safety and health of employees.</a:t>
            </a:r>
          </a:p>
          <a:p>
            <a:pPr marL="456996" indent="-456996">
              <a:buFont typeface="Wingdings" pitchFamily="2" charset="2"/>
              <a:buChar char="v"/>
              <a:defRPr/>
            </a:pPr>
            <a:endParaRPr lang="en-US" altLang="en-US" sz="2000" dirty="0">
              <a:solidFill>
                <a:srgbClr val="002060"/>
              </a:solidFill>
            </a:endParaRPr>
          </a:p>
          <a:p>
            <a:pPr marL="0" indent="0">
              <a:buNone/>
              <a:defRPr/>
            </a:pPr>
            <a:r>
              <a:rPr lang="en-US" altLang="en-US" sz="2000" dirty="0">
                <a:solidFill>
                  <a:srgbClr val="002060"/>
                </a:solidFill>
              </a:rPr>
              <a:t>					</a:t>
            </a:r>
            <a:r>
              <a:rPr lang="en-US" altLang="en-US" sz="2000" dirty="0" smtClean="0"/>
              <a:t>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94628" y="6333235"/>
            <a:ext cx="2426970" cy="254000"/>
          </a:xfrm>
          <a:prstGeom prst="rect">
            <a:avLst/>
          </a:prstGeom>
        </p:spPr>
        <p:txBody>
          <a:bodyPr vert="horz" wrap="square" lIns="0" tIns="12700" rIns="0" bIns="0" rtlCol="0">
            <a:spAutoFit/>
          </a:bodyPr>
          <a:lstStyle/>
          <a:p>
            <a:pPr marL="12700">
              <a:lnSpc>
                <a:spcPct val="100000"/>
              </a:lnSpc>
              <a:spcBef>
                <a:spcPts val="100"/>
              </a:spcBef>
            </a:pPr>
            <a:r>
              <a:rPr sz="1500" spc="105" dirty="0">
                <a:latin typeface="Cambria"/>
                <a:cs typeface="Cambria"/>
              </a:rPr>
              <a:t>GLOBAL</a:t>
            </a:r>
            <a:r>
              <a:rPr sz="1500" spc="145" dirty="0">
                <a:latin typeface="Cambria"/>
                <a:cs typeface="Cambria"/>
              </a:rPr>
              <a:t> </a:t>
            </a:r>
            <a:r>
              <a:rPr sz="1500" spc="80" dirty="0">
                <a:latin typeface="Cambria"/>
                <a:cs typeface="Cambria"/>
              </a:rPr>
              <a:t>SAFETY</a:t>
            </a:r>
            <a:r>
              <a:rPr sz="1500" spc="150" dirty="0">
                <a:latin typeface="Cambria"/>
                <a:cs typeface="Cambria"/>
              </a:rPr>
              <a:t> </a:t>
            </a:r>
            <a:r>
              <a:rPr sz="1500" spc="70" dirty="0">
                <a:latin typeface="Cambria"/>
                <a:cs typeface="Cambria"/>
              </a:rPr>
              <a:t>STUDIES</a:t>
            </a:r>
            <a:endParaRPr sz="1500">
              <a:latin typeface="Cambria"/>
              <a:cs typeface="Cambria"/>
            </a:endParaRPr>
          </a:p>
        </p:txBody>
      </p:sp>
      <p:grpSp>
        <p:nvGrpSpPr>
          <p:cNvPr id="3" name="object 3"/>
          <p:cNvGrpSpPr/>
          <p:nvPr/>
        </p:nvGrpSpPr>
        <p:grpSpPr>
          <a:xfrm>
            <a:off x="274320" y="1030732"/>
            <a:ext cx="8170545" cy="5293995"/>
            <a:chOff x="274320" y="1030732"/>
            <a:chExt cx="8170545" cy="5293995"/>
          </a:xfrm>
        </p:grpSpPr>
        <p:pic>
          <p:nvPicPr>
            <p:cNvPr id="4" name="object 4"/>
            <p:cNvPicPr/>
            <p:nvPr/>
          </p:nvPicPr>
          <p:blipFill>
            <a:blip r:embed="rId2" cstate="print"/>
            <a:stretch>
              <a:fillRect/>
            </a:stretch>
          </p:blipFill>
          <p:spPr>
            <a:xfrm>
              <a:off x="274320" y="1659636"/>
              <a:ext cx="8170163" cy="41148"/>
            </a:xfrm>
            <a:prstGeom prst="rect">
              <a:avLst/>
            </a:prstGeom>
          </p:spPr>
        </p:pic>
        <p:pic>
          <p:nvPicPr>
            <p:cNvPr id="5" name="object 5"/>
            <p:cNvPicPr/>
            <p:nvPr/>
          </p:nvPicPr>
          <p:blipFill>
            <a:blip r:embed="rId3" cstate="print"/>
            <a:stretch>
              <a:fillRect/>
            </a:stretch>
          </p:blipFill>
          <p:spPr>
            <a:xfrm>
              <a:off x="291084" y="1589532"/>
              <a:ext cx="2506979" cy="582168"/>
            </a:xfrm>
            <a:prstGeom prst="rect">
              <a:avLst/>
            </a:prstGeom>
          </p:spPr>
        </p:pic>
        <p:pic>
          <p:nvPicPr>
            <p:cNvPr id="6" name="object 6"/>
            <p:cNvPicPr/>
            <p:nvPr/>
          </p:nvPicPr>
          <p:blipFill>
            <a:blip r:embed="rId4" cstate="print"/>
            <a:stretch>
              <a:fillRect/>
            </a:stretch>
          </p:blipFill>
          <p:spPr>
            <a:xfrm>
              <a:off x="299288" y="1030732"/>
              <a:ext cx="2491536" cy="583183"/>
            </a:xfrm>
            <a:prstGeom prst="rect">
              <a:avLst/>
            </a:prstGeom>
          </p:spPr>
        </p:pic>
        <p:pic>
          <p:nvPicPr>
            <p:cNvPr id="7" name="object 7"/>
            <p:cNvPicPr/>
            <p:nvPr/>
          </p:nvPicPr>
          <p:blipFill>
            <a:blip r:embed="rId5" cstate="print"/>
            <a:stretch>
              <a:fillRect/>
            </a:stretch>
          </p:blipFill>
          <p:spPr>
            <a:xfrm>
              <a:off x="2839212" y="1696212"/>
              <a:ext cx="251460" cy="173736"/>
            </a:xfrm>
            <a:prstGeom prst="rect">
              <a:avLst/>
            </a:prstGeom>
          </p:spPr>
        </p:pic>
        <p:pic>
          <p:nvPicPr>
            <p:cNvPr id="8" name="object 8"/>
            <p:cNvPicPr/>
            <p:nvPr/>
          </p:nvPicPr>
          <p:blipFill>
            <a:blip r:embed="rId6" cstate="print"/>
            <a:stretch>
              <a:fillRect/>
            </a:stretch>
          </p:blipFill>
          <p:spPr>
            <a:xfrm>
              <a:off x="2846577" y="1331569"/>
              <a:ext cx="236156" cy="158394"/>
            </a:xfrm>
            <a:prstGeom prst="rect">
              <a:avLst/>
            </a:prstGeom>
          </p:spPr>
        </p:pic>
        <p:pic>
          <p:nvPicPr>
            <p:cNvPr id="9" name="object 9"/>
            <p:cNvPicPr/>
            <p:nvPr/>
          </p:nvPicPr>
          <p:blipFill>
            <a:blip r:embed="rId7" cstate="print"/>
            <a:stretch>
              <a:fillRect/>
            </a:stretch>
          </p:blipFill>
          <p:spPr>
            <a:xfrm>
              <a:off x="3389375" y="1589532"/>
              <a:ext cx="5050535" cy="582168"/>
            </a:xfrm>
            <a:prstGeom prst="rect">
              <a:avLst/>
            </a:prstGeom>
          </p:spPr>
        </p:pic>
        <p:pic>
          <p:nvPicPr>
            <p:cNvPr id="10" name="object 10"/>
            <p:cNvPicPr/>
            <p:nvPr/>
          </p:nvPicPr>
          <p:blipFill>
            <a:blip r:embed="rId8" cstate="print"/>
            <a:stretch>
              <a:fillRect/>
            </a:stretch>
          </p:blipFill>
          <p:spPr>
            <a:xfrm>
              <a:off x="3397503" y="1030732"/>
              <a:ext cx="5035042" cy="708025"/>
            </a:xfrm>
            <a:prstGeom prst="rect">
              <a:avLst/>
            </a:prstGeom>
          </p:spPr>
        </p:pic>
        <p:pic>
          <p:nvPicPr>
            <p:cNvPr id="11" name="object 11"/>
            <p:cNvPicPr/>
            <p:nvPr/>
          </p:nvPicPr>
          <p:blipFill>
            <a:blip r:embed="rId9" cstate="print"/>
            <a:stretch>
              <a:fillRect/>
            </a:stretch>
          </p:blipFill>
          <p:spPr>
            <a:xfrm>
              <a:off x="278892" y="2595372"/>
              <a:ext cx="4355592" cy="582167"/>
            </a:xfrm>
            <a:prstGeom prst="rect">
              <a:avLst/>
            </a:prstGeom>
          </p:spPr>
        </p:pic>
        <p:pic>
          <p:nvPicPr>
            <p:cNvPr id="12" name="object 12"/>
            <p:cNvPicPr/>
            <p:nvPr/>
          </p:nvPicPr>
          <p:blipFill>
            <a:blip r:embed="rId10" cstate="print"/>
            <a:stretch>
              <a:fillRect/>
            </a:stretch>
          </p:blipFill>
          <p:spPr>
            <a:xfrm>
              <a:off x="274320" y="2036572"/>
              <a:ext cx="4366259" cy="708025"/>
            </a:xfrm>
            <a:prstGeom prst="rect">
              <a:avLst/>
            </a:prstGeom>
          </p:spPr>
        </p:pic>
        <p:pic>
          <p:nvPicPr>
            <p:cNvPr id="13" name="object 13"/>
            <p:cNvPicPr/>
            <p:nvPr/>
          </p:nvPicPr>
          <p:blipFill>
            <a:blip r:embed="rId11" cstate="print"/>
            <a:stretch>
              <a:fillRect/>
            </a:stretch>
          </p:blipFill>
          <p:spPr>
            <a:xfrm>
              <a:off x="381000" y="2895600"/>
              <a:ext cx="5943600" cy="3429000"/>
            </a:xfrm>
            <a:prstGeom prst="rect">
              <a:avLst/>
            </a:prstGeom>
          </p:spPr>
        </p:pic>
      </p:grpSp>
      <p:sp>
        <p:nvSpPr>
          <p:cNvPr id="14" name="object 14"/>
          <p:cNvSpPr txBox="1"/>
          <p:nvPr/>
        </p:nvSpPr>
        <p:spPr>
          <a:xfrm>
            <a:off x="535940" y="6254902"/>
            <a:ext cx="165481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7E7E7E"/>
                </a:solidFill>
                <a:latin typeface="Trebuchet MS"/>
                <a:cs typeface="Trebuchet MS"/>
              </a:rPr>
              <a:t>GLOBAL</a:t>
            </a:r>
            <a:r>
              <a:rPr sz="1100" b="1" spc="-15" dirty="0">
                <a:solidFill>
                  <a:srgbClr val="7E7E7E"/>
                </a:solidFill>
                <a:latin typeface="Trebuchet MS"/>
                <a:cs typeface="Trebuchet MS"/>
              </a:rPr>
              <a:t> </a:t>
            </a:r>
            <a:r>
              <a:rPr sz="1100" b="1" dirty="0">
                <a:solidFill>
                  <a:srgbClr val="7E7E7E"/>
                </a:solidFill>
                <a:latin typeface="Trebuchet MS"/>
                <a:cs typeface="Trebuchet MS"/>
              </a:rPr>
              <a:t>SAFETY</a:t>
            </a:r>
            <a:r>
              <a:rPr sz="1100" b="1" spc="-10" dirty="0">
                <a:solidFill>
                  <a:srgbClr val="7E7E7E"/>
                </a:solidFill>
                <a:latin typeface="Trebuchet MS"/>
                <a:cs typeface="Trebuchet MS"/>
              </a:rPr>
              <a:t> STUDIES</a:t>
            </a:r>
            <a:endParaRPr sz="1100">
              <a:latin typeface="Trebuchet MS"/>
              <a:cs typeface="Trebuchet MS"/>
            </a:endParaRPr>
          </a:p>
        </p:txBody>
      </p:sp>
    </p:spTree>
    <p:extLst>
      <p:ext uri="{BB962C8B-B14F-4D97-AF65-F5344CB8AC3E}">
        <p14:creationId xmlns:p14="http://schemas.microsoft.com/office/powerpoint/2010/main" val="4022037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831850"/>
            <a:ext cx="8672195" cy="2809240"/>
          </a:xfrm>
          <a:prstGeom prst="rect">
            <a:avLst/>
          </a:prstGeom>
        </p:spPr>
        <p:txBody>
          <a:bodyPr vert="horz" wrap="square" lIns="0" tIns="123825" rIns="0" bIns="0" rtlCol="0">
            <a:spAutoFit/>
          </a:bodyPr>
          <a:lstStyle/>
          <a:p>
            <a:pPr marL="12700">
              <a:lnSpc>
                <a:spcPct val="100000"/>
              </a:lnSpc>
              <a:spcBef>
                <a:spcPts val="975"/>
              </a:spcBef>
            </a:pPr>
            <a:r>
              <a:rPr sz="2400" b="1" u="sng" spc="145" dirty="0">
                <a:uFill>
                  <a:solidFill>
                    <a:srgbClr val="000000"/>
                  </a:solidFill>
                </a:uFill>
                <a:latin typeface="Cambria"/>
                <a:cs typeface="Cambria"/>
              </a:rPr>
              <a:t>DEFINITION</a:t>
            </a:r>
            <a:endParaRPr sz="2400">
              <a:latin typeface="Cambria"/>
              <a:cs typeface="Cambria"/>
            </a:endParaRPr>
          </a:p>
          <a:p>
            <a:pPr marL="12700" marR="5080">
              <a:lnSpc>
                <a:spcPct val="100000"/>
              </a:lnSpc>
              <a:spcBef>
                <a:spcPts val="875"/>
              </a:spcBef>
            </a:pPr>
            <a:r>
              <a:rPr sz="2400" spc="229" dirty="0">
                <a:latin typeface="Cambria"/>
                <a:cs typeface="Cambria"/>
              </a:rPr>
              <a:t>LOCKOUT</a:t>
            </a:r>
            <a:r>
              <a:rPr sz="2400" spc="270" dirty="0">
                <a:latin typeface="Cambria"/>
                <a:cs typeface="Cambria"/>
              </a:rPr>
              <a:t> </a:t>
            </a:r>
            <a:r>
              <a:rPr sz="2400" spc="114" dirty="0">
                <a:latin typeface="Cambria"/>
                <a:cs typeface="Cambria"/>
              </a:rPr>
              <a:t>MEANS</a:t>
            </a:r>
            <a:r>
              <a:rPr sz="2400" spc="260" dirty="0">
                <a:latin typeface="Cambria"/>
                <a:cs typeface="Cambria"/>
              </a:rPr>
              <a:t> </a:t>
            </a:r>
            <a:r>
              <a:rPr sz="2400" spc="265" dirty="0">
                <a:latin typeface="Cambria"/>
                <a:cs typeface="Cambria"/>
              </a:rPr>
              <a:t>TO</a:t>
            </a:r>
            <a:r>
              <a:rPr sz="2400" spc="250" dirty="0">
                <a:latin typeface="Cambria"/>
                <a:cs typeface="Cambria"/>
              </a:rPr>
              <a:t> </a:t>
            </a:r>
            <a:r>
              <a:rPr sz="2400" spc="145" dirty="0">
                <a:latin typeface="Cambria"/>
                <a:cs typeface="Cambria"/>
              </a:rPr>
              <a:t>PHYSICALLY</a:t>
            </a:r>
            <a:r>
              <a:rPr sz="2400" spc="270" dirty="0">
                <a:latin typeface="Cambria"/>
                <a:cs typeface="Cambria"/>
              </a:rPr>
              <a:t> </a:t>
            </a:r>
            <a:r>
              <a:rPr sz="2400" spc="125" dirty="0">
                <a:latin typeface="Cambria"/>
                <a:cs typeface="Cambria"/>
              </a:rPr>
              <a:t>NETURALIZE</a:t>
            </a:r>
            <a:r>
              <a:rPr sz="2400" spc="275" dirty="0">
                <a:latin typeface="Cambria"/>
                <a:cs typeface="Cambria"/>
              </a:rPr>
              <a:t> </a:t>
            </a:r>
            <a:r>
              <a:rPr sz="2400" spc="85" dirty="0">
                <a:latin typeface="Cambria"/>
                <a:cs typeface="Cambria"/>
              </a:rPr>
              <a:t>ALL </a:t>
            </a:r>
            <a:r>
              <a:rPr sz="2400" spc="100" dirty="0">
                <a:latin typeface="Cambria"/>
                <a:cs typeface="Cambria"/>
              </a:rPr>
              <a:t>ENERGIES</a:t>
            </a:r>
            <a:r>
              <a:rPr sz="2400" spc="220" dirty="0">
                <a:latin typeface="Cambria"/>
                <a:cs typeface="Cambria"/>
              </a:rPr>
              <a:t> </a:t>
            </a:r>
            <a:r>
              <a:rPr sz="2400" spc="114" dirty="0">
                <a:latin typeface="Cambria"/>
                <a:cs typeface="Cambria"/>
              </a:rPr>
              <a:t>IN</a:t>
            </a:r>
            <a:r>
              <a:rPr sz="2400" spc="235" dirty="0">
                <a:latin typeface="Cambria"/>
                <a:cs typeface="Cambria"/>
              </a:rPr>
              <a:t> </a:t>
            </a:r>
            <a:r>
              <a:rPr sz="2400" spc="210" dirty="0">
                <a:latin typeface="Cambria"/>
                <a:cs typeface="Cambria"/>
              </a:rPr>
              <a:t>A</a:t>
            </a:r>
            <a:r>
              <a:rPr sz="2400" spc="254" dirty="0">
                <a:latin typeface="Cambria"/>
                <a:cs typeface="Cambria"/>
              </a:rPr>
              <a:t> </a:t>
            </a:r>
            <a:r>
              <a:rPr sz="2400" spc="80" dirty="0">
                <a:latin typeface="Cambria"/>
                <a:cs typeface="Cambria"/>
              </a:rPr>
              <a:t>PIECE</a:t>
            </a:r>
            <a:r>
              <a:rPr sz="2400" spc="225" dirty="0">
                <a:latin typeface="Cambria"/>
                <a:cs typeface="Cambria"/>
              </a:rPr>
              <a:t> </a:t>
            </a:r>
            <a:r>
              <a:rPr sz="2400" spc="185" dirty="0">
                <a:latin typeface="Cambria"/>
                <a:cs typeface="Cambria"/>
              </a:rPr>
              <a:t>OF</a:t>
            </a:r>
            <a:r>
              <a:rPr sz="2400" spc="245" dirty="0">
                <a:latin typeface="Cambria"/>
                <a:cs typeface="Cambria"/>
              </a:rPr>
              <a:t> </a:t>
            </a:r>
            <a:r>
              <a:rPr sz="2400" spc="130" dirty="0">
                <a:latin typeface="Cambria"/>
                <a:cs typeface="Cambria"/>
              </a:rPr>
              <a:t>EQUIPMENT</a:t>
            </a:r>
            <a:r>
              <a:rPr sz="2400" spc="240" dirty="0">
                <a:latin typeface="Cambria"/>
                <a:cs typeface="Cambria"/>
              </a:rPr>
              <a:t> </a:t>
            </a:r>
            <a:r>
              <a:rPr sz="2400" spc="80" dirty="0">
                <a:latin typeface="Cambria"/>
                <a:cs typeface="Cambria"/>
              </a:rPr>
              <a:t>BEFORE</a:t>
            </a:r>
            <a:r>
              <a:rPr sz="2400" spc="235" dirty="0">
                <a:latin typeface="Cambria"/>
                <a:cs typeface="Cambria"/>
              </a:rPr>
              <a:t> </a:t>
            </a:r>
            <a:r>
              <a:rPr sz="2400" spc="125" dirty="0">
                <a:latin typeface="Cambria"/>
                <a:cs typeface="Cambria"/>
              </a:rPr>
              <a:t>BEGINNING </a:t>
            </a:r>
            <a:r>
              <a:rPr sz="2400" spc="190" dirty="0">
                <a:latin typeface="Cambria"/>
                <a:cs typeface="Cambria"/>
              </a:rPr>
              <a:t>ANY</a:t>
            </a:r>
            <a:r>
              <a:rPr sz="2400" spc="254" dirty="0">
                <a:latin typeface="Cambria"/>
                <a:cs typeface="Cambria"/>
              </a:rPr>
              <a:t> </a:t>
            </a:r>
            <a:r>
              <a:rPr sz="2400" spc="145" dirty="0">
                <a:latin typeface="Cambria"/>
                <a:cs typeface="Cambria"/>
              </a:rPr>
              <a:t>MAINTENANCE</a:t>
            </a:r>
            <a:r>
              <a:rPr sz="2400" spc="254" dirty="0">
                <a:latin typeface="Cambria"/>
                <a:cs typeface="Cambria"/>
              </a:rPr>
              <a:t> </a:t>
            </a:r>
            <a:r>
              <a:rPr sz="2400" spc="225" dirty="0">
                <a:latin typeface="Cambria"/>
                <a:cs typeface="Cambria"/>
              </a:rPr>
              <a:t>OR</a:t>
            </a:r>
            <a:r>
              <a:rPr sz="2400" spc="260" dirty="0">
                <a:latin typeface="Cambria"/>
                <a:cs typeface="Cambria"/>
              </a:rPr>
              <a:t> </a:t>
            </a:r>
            <a:r>
              <a:rPr sz="2400" spc="75" dirty="0">
                <a:latin typeface="Cambria"/>
                <a:cs typeface="Cambria"/>
              </a:rPr>
              <a:t>REPAIR</a:t>
            </a:r>
            <a:r>
              <a:rPr sz="2400" spc="265" dirty="0">
                <a:latin typeface="Cambria"/>
                <a:cs typeface="Cambria"/>
              </a:rPr>
              <a:t> </a:t>
            </a:r>
            <a:r>
              <a:rPr sz="2400" spc="170" dirty="0">
                <a:latin typeface="Cambria"/>
                <a:cs typeface="Cambria"/>
              </a:rPr>
              <a:t>WORK.</a:t>
            </a:r>
            <a:r>
              <a:rPr sz="2400" spc="260" dirty="0">
                <a:latin typeface="Cambria"/>
                <a:cs typeface="Cambria"/>
              </a:rPr>
              <a:t> </a:t>
            </a:r>
            <a:r>
              <a:rPr sz="2400" spc="210" dirty="0">
                <a:latin typeface="Cambria"/>
                <a:cs typeface="Cambria"/>
              </a:rPr>
              <a:t>LOCK</a:t>
            </a:r>
            <a:r>
              <a:rPr sz="2400" spc="265" dirty="0">
                <a:latin typeface="Cambria"/>
                <a:cs typeface="Cambria"/>
              </a:rPr>
              <a:t> </a:t>
            </a:r>
            <a:r>
              <a:rPr sz="2400" spc="215" dirty="0">
                <a:latin typeface="Cambria"/>
                <a:cs typeface="Cambria"/>
              </a:rPr>
              <a:t>OUT </a:t>
            </a:r>
            <a:r>
              <a:rPr sz="2400" spc="120" dirty="0">
                <a:latin typeface="Cambria"/>
                <a:cs typeface="Cambria"/>
              </a:rPr>
              <a:t>GENERALLY</a:t>
            </a:r>
            <a:r>
              <a:rPr sz="2400" spc="250" dirty="0">
                <a:latin typeface="Cambria"/>
                <a:cs typeface="Cambria"/>
              </a:rPr>
              <a:t> </a:t>
            </a:r>
            <a:r>
              <a:rPr sz="2400" spc="140" dirty="0">
                <a:latin typeface="Cambria"/>
                <a:cs typeface="Cambria"/>
              </a:rPr>
              <a:t>INVOLVE</a:t>
            </a:r>
            <a:r>
              <a:rPr sz="2400" spc="240" dirty="0">
                <a:latin typeface="Cambria"/>
                <a:cs typeface="Cambria"/>
              </a:rPr>
              <a:t> </a:t>
            </a:r>
            <a:r>
              <a:rPr sz="2400" spc="265" dirty="0">
                <a:latin typeface="Cambria"/>
                <a:cs typeface="Cambria"/>
              </a:rPr>
              <a:t>,</a:t>
            </a:r>
            <a:r>
              <a:rPr sz="2400" spc="254" dirty="0">
                <a:latin typeface="Cambria"/>
                <a:cs typeface="Cambria"/>
              </a:rPr>
              <a:t> </a:t>
            </a:r>
            <a:r>
              <a:rPr sz="2400" spc="155" dirty="0">
                <a:latin typeface="Cambria"/>
                <a:cs typeface="Cambria"/>
              </a:rPr>
              <a:t>STOPPING</a:t>
            </a:r>
            <a:r>
              <a:rPr sz="2400" spc="270" dirty="0">
                <a:latin typeface="Cambria"/>
                <a:cs typeface="Cambria"/>
              </a:rPr>
              <a:t> </a:t>
            </a:r>
            <a:r>
              <a:rPr sz="2400" spc="110" dirty="0">
                <a:latin typeface="Cambria"/>
                <a:cs typeface="Cambria"/>
              </a:rPr>
              <a:t>ALL</a:t>
            </a:r>
            <a:r>
              <a:rPr sz="2400" spc="275" dirty="0">
                <a:latin typeface="Cambria"/>
                <a:cs typeface="Cambria"/>
              </a:rPr>
              <a:t> </a:t>
            </a:r>
            <a:r>
              <a:rPr sz="2400" spc="135" dirty="0">
                <a:latin typeface="Cambria"/>
                <a:cs typeface="Cambria"/>
              </a:rPr>
              <a:t>ENERGY</a:t>
            </a:r>
            <a:r>
              <a:rPr sz="2400" spc="229" dirty="0">
                <a:latin typeface="Cambria"/>
                <a:cs typeface="Cambria"/>
              </a:rPr>
              <a:t> </a:t>
            </a:r>
            <a:r>
              <a:rPr sz="2400" spc="105" dirty="0">
                <a:latin typeface="Cambria"/>
                <a:cs typeface="Cambria"/>
              </a:rPr>
              <a:t>FLOWS </a:t>
            </a:r>
            <a:r>
              <a:rPr sz="2400" spc="220" dirty="0">
                <a:latin typeface="Cambria"/>
                <a:cs typeface="Cambria"/>
              </a:rPr>
              <a:t>AND</a:t>
            </a:r>
            <a:r>
              <a:rPr sz="2400" spc="245" dirty="0">
                <a:latin typeface="Cambria"/>
                <a:cs typeface="Cambria"/>
              </a:rPr>
              <a:t> </a:t>
            </a:r>
            <a:r>
              <a:rPr sz="2400" spc="135" dirty="0">
                <a:latin typeface="Cambria"/>
                <a:cs typeface="Cambria"/>
              </a:rPr>
              <a:t>PROVIDE</a:t>
            </a:r>
            <a:r>
              <a:rPr sz="2400" spc="235" dirty="0">
                <a:latin typeface="Cambria"/>
                <a:cs typeface="Cambria"/>
              </a:rPr>
              <a:t> </a:t>
            </a:r>
            <a:r>
              <a:rPr sz="2400" spc="195" dirty="0">
                <a:latin typeface="Cambria"/>
                <a:cs typeface="Cambria"/>
              </a:rPr>
              <a:t>A</a:t>
            </a:r>
            <a:r>
              <a:rPr sz="2400" spc="240" dirty="0">
                <a:latin typeface="Cambria"/>
                <a:cs typeface="Cambria"/>
              </a:rPr>
              <a:t> </a:t>
            </a:r>
            <a:r>
              <a:rPr sz="2400" spc="235" dirty="0">
                <a:latin typeface="Cambria"/>
                <a:cs typeface="Cambria"/>
              </a:rPr>
              <a:t>TAG</a:t>
            </a:r>
            <a:r>
              <a:rPr sz="2400" spc="260" dirty="0">
                <a:latin typeface="Cambria"/>
                <a:cs typeface="Cambria"/>
              </a:rPr>
              <a:t> </a:t>
            </a:r>
            <a:r>
              <a:rPr sz="2400" spc="265" dirty="0">
                <a:latin typeface="Cambria"/>
                <a:cs typeface="Cambria"/>
              </a:rPr>
              <a:t>TO</a:t>
            </a:r>
            <a:r>
              <a:rPr sz="2400" spc="240" dirty="0">
                <a:latin typeface="Cambria"/>
                <a:cs typeface="Cambria"/>
              </a:rPr>
              <a:t> </a:t>
            </a:r>
            <a:r>
              <a:rPr sz="2400" spc="80" dirty="0">
                <a:latin typeface="Cambria"/>
                <a:cs typeface="Cambria"/>
              </a:rPr>
              <a:t>HELP</a:t>
            </a:r>
            <a:r>
              <a:rPr sz="2400" spc="229" dirty="0">
                <a:latin typeface="Cambria"/>
                <a:cs typeface="Cambria"/>
              </a:rPr>
              <a:t> </a:t>
            </a:r>
            <a:r>
              <a:rPr sz="2400" spc="225" dirty="0">
                <a:latin typeface="Cambria"/>
                <a:cs typeface="Cambria"/>
              </a:rPr>
              <a:t>CONTROL</a:t>
            </a:r>
            <a:r>
              <a:rPr sz="2400" spc="250" dirty="0">
                <a:latin typeface="Cambria"/>
                <a:cs typeface="Cambria"/>
              </a:rPr>
              <a:t> </a:t>
            </a:r>
            <a:r>
              <a:rPr sz="2400" spc="160" dirty="0">
                <a:latin typeface="Cambria"/>
                <a:cs typeface="Cambria"/>
              </a:rPr>
              <a:t>MECHANICAL </a:t>
            </a:r>
            <a:r>
              <a:rPr sz="2400" spc="220" dirty="0">
                <a:latin typeface="Cambria"/>
                <a:cs typeface="Cambria"/>
              </a:rPr>
              <a:t>AND</a:t>
            </a:r>
            <a:r>
              <a:rPr sz="2400" spc="240" dirty="0">
                <a:latin typeface="Cambria"/>
                <a:cs typeface="Cambria"/>
              </a:rPr>
              <a:t> </a:t>
            </a:r>
            <a:r>
              <a:rPr sz="2400" spc="140" dirty="0">
                <a:latin typeface="Cambria"/>
                <a:cs typeface="Cambria"/>
              </a:rPr>
              <a:t>ELECTRICAL</a:t>
            </a:r>
            <a:r>
              <a:rPr sz="2400" spc="229" dirty="0">
                <a:latin typeface="Cambria"/>
                <a:cs typeface="Cambria"/>
              </a:rPr>
              <a:t> </a:t>
            </a:r>
            <a:r>
              <a:rPr sz="2400" spc="170" dirty="0">
                <a:latin typeface="Cambria"/>
                <a:cs typeface="Cambria"/>
              </a:rPr>
              <a:t>ISOLATION</a:t>
            </a:r>
            <a:r>
              <a:rPr sz="2400" spc="254" dirty="0">
                <a:latin typeface="Cambria"/>
                <a:cs typeface="Cambria"/>
              </a:rPr>
              <a:t> </a:t>
            </a:r>
            <a:r>
              <a:rPr sz="2400" spc="155" dirty="0">
                <a:latin typeface="Cambria"/>
                <a:cs typeface="Cambria"/>
              </a:rPr>
              <a:t>PROCEDURES.</a:t>
            </a:r>
            <a:endParaRPr sz="2400">
              <a:latin typeface="Cambria"/>
              <a:cs typeface="Cambria"/>
            </a:endParaRPr>
          </a:p>
        </p:txBody>
      </p:sp>
      <p:grpSp>
        <p:nvGrpSpPr>
          <p:cNvPr id="3" name="object 3"/>
          <p:cNvGrpSpPr/>
          <p:nvPr/>
        </p:nvGrpSpPr>
        <p:grpSpPr>
          <a:xfrm>
            <a:off x="426719" y="257556"/>
            <a:ext cx="6583680" cy="6438900"/>
            <a:chOff x="426719" y="257556"/>
            <a:chExt cx="6583680" cy="6438900"/>
          </a:xfrm>
        </p:grpSpPr>
        <p:pic>
          <p:nvPicPr>
            <p:cNvPr id="4" name="object 4"/>
            <p:cNvPicPr/>
            <p:nvPr/>
          </p:nvPicPr>
          <p:blipFill>
            <a:blip r:embed="rId2" cstate="print"/>
            <a:stretch>
              <a:fillRect/>
            </a:stretch>
          </p:blipFill>
          <p:spPr>
            <a:xfrm>
              <a:off x="435863" y="594360"/>
              <a:ext cx="1519428" cy="355091"/>
            </a:xfrm>
            <a:prstGeom prst="rect">
              <a:avLst/>
            </a:prstGeom>
          </p:spPr>
        </p:pic>
        <p:pic>
          <p:nvPicPr>
            <p:cNvPr id="5" name="object 5"/>
            <p:cNvPicPr/>
            <p:nvPr/>
          </p:nvPicPr>
          <p:blipFill>
            <a:blip r:embed="rId3" cstate="print"/>
            <a:stretch>
              <a:fillRect/>
            </a:stretch>
          </p:blipFill>
          <p:spPr>
            <a:xfrm>
              <a:off x="441832" y="257556"/>
              <a:ext cx="1507109" cy="353060"/>
            </a:xfrm>
            <a:prstGeom prst="rect">
              <a:avLst/>
            </a:prstGeom>
          </p:spPr>
        </p:pic>
        <p:pic>
          <p:nvPicPr>
            <p:cNvPr id="6" name="object 6"/>
            <p:cNvPicPr/>
            <p:nvPr/>
          </p:nvPicPr>
          <p:blipFill>
            <a:blip r:embed="rId4" cstate="print"/>
            <a:stretch>
              <a:fillRect/>
            </a:stretch>
          </p:blipFill>
          <p:spPr>
            <a:xfrm>
              <a:off x="426719" y="638556"/>
              <a:ext cx="1537716" cy="25908"/>
            </a:xfrm>
            <a:prstGeom prst="rect">
              <a:avLst/>
            </a:prstGeom>
          </p:spPr>
        </p:pic>
        <p:pic>
          <p:nvPicPr>
            <p:cNvPr id="7" name="object 7"/>
            <p:cNvPicPr/>
            <p:nvPr/>
          </p:nvPicPr>
          <p:blipFill>
            <a:blip r:embed="rId5" cstate="print"/>
            <a:stretch>
              <a:fillRect/>
            </a:stretch>
          </p:blipFill>
          <p:spPr>
            <a:xfrm>
              <a:off x="2133599" y="3838956"/>
              <a:ext cx="4876800" cy="2857500"/>
            </a:xfrm>
            <a:prstGeom prst="rect">
              <a:avLst/>
            </a:prstGeom>
          </p:spPr>
        </p:pic>
      </p:grpSp>
      <p:sp>
        <p:nvSpPr>
          <p:cNvPr id="8" name="object 8"/>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792817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894" y="1460525"/>
            <a:ext cx="3953510" cy="1457960"/>
          </a:xfrm>
          <a:prstGeom prst="rect">
            <a:avLst/>
          </a:prstGeom>
        </p:spPr>
        <p:txBody>
          <a:bodyPr vert="horz" wrap="square" lIns="0" tIns="12700" rIns="0" bIns="0" rtlCol="0">
            <a:spAutoFit/>
          </a:bodyPr>
          <a:lstStyle/>
          <a:p>
            <a:pPr marL="12700" marR="5080">
              <a:lnSpc>
                <a:spcPct val="130500"/>
              </a:lnSpc>
              <a:spcBef>
                <a:spcPts val="100"/>
              </a:spcBef>
            </a:pPr>
            <a:r>
              <a:rPr b="0" u="none" spc="140" dirty="0">
                <a:latin typeface="Cambria"/>
                <a:cs typeface="Cambria"/>
              </a:rPr>
              <a:t>ELECTRICAL</a:t>
            </a:r>
            <a:r>
              <a:rPr b="0" u="none" spc="235" dirty="0">
                <a:latin typeface="Cambria"/>
                <a:cs typeface="Cambria"/>
              </a:rPr>
              <a:t> </a:t>
            </a:r>
            <a:r>
              <a:rPr b="0" u="none" spc="100" dirty="0">
                <a:latin typeface="Cambria"/>
                <a:cs typeface="Cambria"/>
              </a:rPr>
              <a:t>DEPT; </a:t>
            </a:r>
            <a:r>
              <a:rPr b="0" u="none" spc="170" dirty="0">
                <a:latin typeface="Cambria"/>
                <a:cs typeface="Cambria"/>
              </a:rPr>
              <a:t>MECHANICAL</a:t>
            </a:r>
            <a:r>
              <a:rPr b="0" u="none" spc="260" dirty="0">
                <a:latin typeface="Cambria"/>
                <a:cs typeface="Cambria"/>
              </a:rPr>
              <a:t> </a:t>
            </a:r>
            <a:r>
              <a:rPr b="0" u="none" spc="100" dirty="0">
                <a:latin typeface="Cambria"/>
                <a:cs typeface="Cambria"/>
              </a:rPr>
              <a:t>DEPT; </a:t>
            </a:r>
            <a:r>
              <a:rPr b="0" u="none" spc="150" dirty="0">
                <a:latin typeface="Cambria"/>
                <a:cs typeface="Cambria"/>
              </a:rPr>
              <a:t>INSTRUMENTATION</a:t>
            </a:r>
            <a:r>
              <a:rPr b="0" u="none" spc="265" dirty="0">
                <a:latin typeface="Cambria"/>
                <a:cs typeface="Cambria"/>
              </a:rPr>
              <a:t> </a:t>
            </a:r>
            <a:r>
              <a:rPr b="0" u="none" spc="100" dirty="0">
                <a:latin typeface="Cambria"/>
                <a:cs typeface="Cambria"/>
              </a:rPr>
              <a:t>DEPT</a:t>
            </a:r>
          </a:p>
        </p:txBody>
      </p:sp>
      <p:sp>
        <p:nvSpPr>
          <p:cNvPr id="3" name="object 3"/>
          <p:cNvSpPr txBox="1"/>
          <p:nvPr/>
        </p:nvSpPr>
        <p:spPr>
          <a:xfrm>
            <a:off x="4667503" y="1460525"/>
            <a:ext cx="1471295" cy="1457960"/>
          </a:xfrm>
          <a:prstGeom prst="rect">
            <a:avLst/>
          </a:prstGeom>
        </p:spPr>
        <p:txBody>
          <a:bodyPr vert="horz" wrap="square" lIns="0" tIns="124460" rIns="0" bIns="0" rtlCol="0">
            <a:spAutoFit/>
          </a:bodyPr>
          <a:lstStyle/>
          <a:p>
            <a:pPr marL="213995" indent="-201295">
              <a:lnSpc>
                <a:spcPct val="100000"/>
              </a:lnSpc>
              <a:spcBef>
                <a:spcPts val="980"/>
              </a:spcBef>
              <a:buChar char="-"/>
              <a:tabLst>
                <a:tab pos="213995" algn="l"/>
              </a:tabLst>
            </a:pPr>
            <a:r>
              <a:rPr sz="2400" spc="100" dirty="0">
                <a:latin typeface="Cambria"/>
                <a:cs typeface="Cambria"/>
              </a:rPr>
              <a:t>RED</a:t>
            </a:r>
            <a:endParaRPr sz="2400">
              <a:latin typeface="Cambria"/>
              <a:cs typeface="Cambria"/>
            </a:endParaRPr>
          </a:p>
          <a:p>
            <a:pPr marL="213995" indent="-201295">
              <a:lnSpc>
                <a:spcPct val="100000"/>
              </a:lnSpc>
              <a:spcBef>
                <a:spcPts val="880"/>
              </a:spcBef>
              <a:buChar char="-"/>
              <a:tabLst>
                <a:tab pos="213995" algn="l"/>
              </a:tabLst>
            </a:pPr>
            <a:r>
              <a:rPr sz="2400" spc="90" dirty="0">
                <a:latin typeface="Cambria"/>
                <a:cs typeface="Cambria"/>
              </a:rPr>
              <a:t>YELLOW</a:t>
            </a:r>
            <a:endParaRPr sz="2400">
              <a:latin typeface="Cambria"/>
              <a:cs typeface="Cambria"/>
            </a:endParaRPr>
          </a:p>
          <a:p>
            <a:pPr marL="213995" indent="-201295">
              <a:lnSpc>
                <a:spcPct val="100000"/>
              </a:lnSpc>
              <a:spcBef>
                <a:spcPts val="875"/>
              </a:spcBef>
              <a:buChar char="-"/>
              <a:tabLst>
                <a:tab pos="213995" algn="l"/>
              </a:tabLst>
            </a:pPr>
            <a:r>
              <a:rPr sz="2400" spc="40" dirty="0">
                <a:latin typeface="Cambria"/>
                <a:cs typeface="Cambria"/>
              </a:rPr>
              <a:t>BLUE</a:t>
            </a:r>
            <a:endParaRPr sz="2400">
              <a:latin typeface="Cambria"/>
              <a:cs typeface="Cambria"/>
            </a:endParaRPr>
          </a:p>
        </p:txBody>
      </p:sp>
      <p:grpSp>
        <p:nvGrpSpPr>
          <p:cNvPr id="4" name="object 4"/>
          <p:cNvGrpSpPr/>
          <p:nvPr/>
        </p:nvGrpSpPr>
        <p:grpSpPr>
          <a:xfrm>
            <a:off x="290423" y="333756"/>
            <a:ext cx="8642350" cy="6219825"/>
            <a:chOff x="290423" y="333756"/>
            <a:chExt cx="8642350" cy="6219825"/>
          </a:xfrm>
        </p:grpSpPr>
        <p:pic>
          <p:nvPicPr>
            <p:cNvPr id="5" name="object 5"/>
            <p:cNvPicPr/>
            <p:nvPr/>
          </p:nvPicPr>
          <p:blipFill>
            <a:blip r:embed="rId2" cstate="print"/>
            <a:stretch>
              <a:fillRect/>
            </a:stretch>
          </p:blipFill>
          <p:spPr>
            <a:xfrm>
              <a:off x="290423" y="714756"/>
              <a:ext cx="5949721" cy="25908"/>
            </a:xfrm>
            <a:prstGeom prst="rect">
              <a:avLst/>
            </a:prstGeom>
          </p:spPr>
        </p:pic>
        <p:pic>
          <p:nvPicPr>
            <p:cNvPr id="6" name="object 6"/>
            <p:cNvPicPr/>
            <p:nvPr/>
          </p:nvPicPr>
          <p:blipFill>
            <a:blip r:embed="rId3" cstate="print"/>
            <a:stretch>
              <a:fillRect/>
            </a:stretch>
          </p:blipFill>
          <p:spPr>
            <a:xfrm>
              <a:off x="298704" y="670560"/>
              <a:ext cx="1519428" cy="355091"/>
            </a:xfrm>
            <a:prstGeom prst="rect">
              <a:avLst/>
            </a:prstGeom>
          </p:spPr>
        </p:pic>
        <p:pic>
          <p:nvPicPr>
            <p:cNvPr id="7" name="object 7"/>
            <p:cNvPicPr/>
            <p:nvPr/>
          </p:nvPicPr>
          <p:blipFill>
            <a:blip r:embed="rId4" cstate="print"/>
            <a:stretch>
              <a:fillRect/>
            </a:stretch>
          </p:blipFill>
          <p:spPr>
            <a:xfrm>
              <a:off x="305536" y="333756"/>
              <a:ext cx="1507134" cy="353060"/>
            </a:xfrm>
            <a:prstGeom prst="rect">
              <a:avLst/>
            </a:prstGeom>
          </p:spPr>
        </p:pic>
        <p:pic>
          <p:nvPicPr>
            <p:cNvPr id="8" name="object 8"/>
            <p:cNvPicPr/>
            <p:nvPr/>
          </p:nvPicPr>
          <p:blipFill>
            <a:blip r:embed="rId5" cstate="print"/>
            <a:stretch>
              <a:fillRect/>
            </a:stretch>
          </p:blipFill>
          <p:spPr>
            <a:xfrm>
              <a:off x="1840992" y="736092"/>
              <a:ext cx="153924" cy="108203"/>
            </a:xfrm>
            <a:prstGeom prst="rect">
              <a:avLst/>
            </a:prstGeom>
          </p:spPr>
        </p:pic>
        <p:pic>
          <p:nvPicPr>
            <p:cNvPr id="9" name="object 9"/>
            <p:cNvPicPr/>
            <p:nvPr/>
          </p:nvPicPr>
          <p:blipFill>
            <a:blip r:embed="rId6" cstate="print"/>
            <a:stretch>
              <a:fillRect/>
            </a:stretch>
          </p:blipFill>
          <p:spPr>
            <a:xfrm>
              <a:off x="1846453" y="515861"/>
              <a:ext cx="142976" cy="95897"/>
            </a:xfrm>
            <a:prstGeom prst="rect">
              <a:avLst/>
            </a:prstGeom>
          </p:spPr>
        </p:pic>
        <p:pic>
          <p:nvPicPr>
            <p:cNvPr id="10" name="object 10"/>
            <p:cNvPicPr/>
            <p:nvPr/>
          </p:nvPicPr>
          <p:blipFill>
            <a:blip r:embed="rId7" cstate="print"/>
            <a:stretch>
              <a:fillRect/>
            </a:stretch>
          </p:blipFill>
          <p:spPr>
            <a:xfrm>
              <a:off x="2182368" y="670560"/>
              <a:ext cx="4030979" cy="355091"/>
            </a:xfrm>
            <a:prstGeom prst="rect">
              <a:avLst/>
            </a:prstGeom>
          </p:spPr>
        </p:pic>
        <p:pic>
          <p:nvPicPr>
            <p:cNvPr id="11" name="object 11"/>
            <p:cNvPicPr/>
            <p:nvPr/>
          </p:nvPicPr>
          <p:blipFill>
            <a:blip r:embed="rId8" cstate="print"/>
            <a:stretch>
              <a:fillRect/>
            </a:stretch>
          </p:blipFill>
          <p:spPr>
            <a:xfrm>
              <a:off x="2189225" y="333756"/>
              <a:ext cx="4018026" cy="354076"/>
            </a:xfrm>
            <a:prstGeom prst="rect">
              <a:avLst/>
            </a:prstGeom>
          </p:spPr>
        </p:pic>
        <p:pic>
          <p:nvPicPr>
            <p:cNvPr id="12" name="object 12"/>
            <p:cNvPicPr/>
            <p:nvPr/>
          </p:nvPicPr>
          <p:blipFill>
            <a:blip r:embed="rId9" cstate="print"/>
            <a:stretch>
              <a:fillRect/>
            </a:stretch>
          </p:blipFill>
          <p:spPr>
            <a:xfrm>
              <a:off x="4626863" y="3048000"/>
              <a:ext cx="4305299" cy="3505200"/>
            </a:xfrm>
            <a:prstGeom prst="rect">
              <a:avLst/>
            </a:prstGeom>
          </p:spPr>
        </p:pic>
      </p:grpSp>
      <p:sp>
        <p:nvSpPr>
          <p:cNvPr id="13" name="object 13"/>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3137964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92723" rIns="0" bIns="0" rtlCol="0">
            <a:spAutoFit/>
          </a:bodyPr>
          <a:lstStyle/>
          <a:p>
            <a:pPr marL="48895">
              <a:lnSpc>
                <a:spcPct val="100000"/>
              </a:lnSpc>
              <a:spcBef>
                <a:spcPts val="100"/>
              </a:spcBef>
            </a:pPr>
            <a:r>
              <a:rPr spc="145" dirty="0"/>
              <a:t>DIFFERENT</a:t>
            </a:r>
            <a:r>
              <a:rPr spc="260" dirty="0"/>
              <a:t> </a:t>
            </a:r>
            <a:r>
              <a:rPr spc="130" dirty="0"/>
              <a:t>TYPES</a:t>
            </a:r>
            <a:r>
              <a:rPr spc="280" dirty="0"/>
              <a:t> </a:t>
            </a:r>
            <a:r>
              <a:rPr b="0" spc="195" dirty="0">
                <a:latin typeface="Cambria"/>
                <a:cs typeface="Cambria"/>
              </a:rPr>
              <a:t>OF</a:t>
            </a:r>
            <a:r>
              <a:rPr b="0" spc="285" dirty="0">
                <a:latin typeface="Cambria"/>
                <a:cs typeface="Cambria"/>
              </a:rPr>
              <a:t> </a:t>
            </a:r>
            <a:r>
              <a:rPr b="0" spc="190" dirty="0">
                <a:latin typeface="Cambria"/>
                <a:cs typeface="Cambria"/>
              </a:rPr>
              <a:t>LOCKS</a:t>
            </a:r>
          </a:p>
        </p:txBody>
      </p:sp>
      <p:grpSp>
        <p:nvGrpSpPr>
          <p:cNvPr id="3" name="object 3"/>
          <p:cNvGrpSpPr/>
          <p:nvPr/>
        </p:nvGrpSpPr>
        <p:grpSpPr>
          <a:xfrm>
            <a:off x="201168" y="192531"/>
            <a:ext cx="8790940" cy="6595745"/>
            <a:chOff x="201168" y="192531"/>
            <a:chExt cx="8790940" cy="6595745"/>
          </a:xfrm>
        </p:grpSpPr>
        <p:pic>
          <p:nvPicPr>
            <p:cNvPr id="4" name="object 4"/>
            <p:cNvPicPr/>
            <p:nvPr/>
          </p:nvPicPr>
          <p:blipFill>
            <a:blip r:embed="rId2" cstate="print"/>
            <a:stretch>
              <a:fillRect/>
            </a:stretch>
          </p:blipFill>
          <p:spPr>
            <a:xfrm>
              <a:off x="298703" y="528827"/>
              <a:ext cx="1519428" cy="355091"/>
            </a:xfrm>
            <a:prstGeom prst="rect">
              <a:avLst/>
            </a:prstGeom>
          </p:spPr>
        </p:pic>
        <p:pic>
          <p:nvPicPr>
            <p:cNvPr id="5" name="object 5"/>
            <p:cNvPicPr/>
            <p:nvPr/>
          </p:nvPicPr>
          <p:blipFill>
            <a:blip r:embed="rId3" cstate="print"/>
            <a:stretch>
              <a:fillRect/>
            </a:stretch>
          </p:blipFill>
          <p:spPr>
            <a:xfrm>
              <a:off x="304457" y="192531"/>
              <a:ext cx="1507070" cy="353060"/>
            </a:xfrm>
            <a:prstGeom prst="rect">
              <a:avLst/>
            </a:prstGeom>
          </p:spPr>
        </p:pic>
        <p:pic>
          <p:nvPicPr>
            <p:cNvPr id="6" name="object 6"/>
            <p:cNvPicPr/>
            <p:nvPr/>
          </p:nvPicPr>
          <p:blipFill>
            <a:blip r:embed="rId4" cstate="print"/>
            <a:stretch>
              <a:fillRect/>
            </a:stretch>
          </p:blipFill>
          <p:spPr>
            <a:xfrm>
              <a:off x="289344" y="573531"/>
              <a:ext cx="1537716" cy="25908"/>
            </a:xfrm>
            <a:prstGeom prst="rect">
              <a:avLst/>
            </a:prstGeom>
          </p:spPr>
        </p:pic>
        <p:pic>
          <p:nvPicPr>
            <p:cNvPr id="7" name="object 7"/>
            <p:cNvPicPr/>
            <p:nvPr/>
          </p:nvPicPr>
          <p:blipFill>
            <a:blip r:embed="rId5" cstate="print"/>
            <a:stretch>
              <a:fillRect/>
            </a:stretch>
          </p:blipFill>
          <p:spPr>
            <a:xfrm>
              <a:off x="6019800" y="5001766"/>
              <a:ext cx="2971800" cy="1780032"/>
            </a:xfrm>
            <a:prstGeom prst="rect">
              <a:avLst/>
            </a:prstGeom>
          </p:spPr>
        </p:pic>
        <p:pic>
          <p:nvPicPr>
            <p:cNvPr id="8" name="object 8"/>
            <p:cNvPicPr/>
            <p:nvPr/>
          </p:nvPicPr>
          <p:blipFill>
            <a:blip r:embed="rId6" cstate="print"/>
            <a:stretch>
              <a:fillRect/>
            </a:stretch>
          </p:blipFill>
          <p:spPr>
            <a:xfrm>
              <a:off x="3256788" y="5001766"/>
              <a:ext cx="2514600" cy="1752600"/>
            </a:xfrm>
            <a:prstGeom prst="rect">
              <a:avLst/>
            </a:prstGeom>
          </p:spPr>
        </p:pic>
        <p:pic>
          <p:nvPicPr>
            <p:cNvPr id="9" name="object 9"/>
            <p:cNvPicPr/>
            <p:nvPr/>
          </p:nvPicPr>
          <p:blipFill>
            <a:blip r:embed="rId7" cstate="print"/>
            <a:stretch>
              <a:fillRect/>
            </a:stretch>
          </p:blipFill>
          <p:spPr>
            <a:xfrm>
              <a:off x="201168" y="5015484"/>
              <a:ext cx="2702052" cy="1772412"/>
            </a:xfrm>
            <a:prstGeom prst="rect">
              <a:avLst/>
            </a:prstGeom>
          </p:spPr>
        </p:pic>
        <p:pic>
          <p:nvPicPr>
            <p:cNvPr id="10" name="object 10"/>
            <p:cNvPicPr/>
            <p:nvPr/>
          </p:nvPicPr>
          <p:blipFill>
            <a:blip r:embed="rId8" cstate="print"/>
            <a:stretch>
              <a:fillRect/>
            </a:stretch>
          </p:blipFill>
          <p:spPr>
            <a:xfrm>
              <a:off x="254507" y="2993136"/>
              <a:ext cx="2717292" cy="1972056"/>
            </a:xfrm>
            <a:prstGeom prst="rect">
              <a:avLst/>
            </a:prstGeom>
          </p:spPr>
        </p:pic>
        <p:pic>
          <p:nvPicPr>
            <p:cNvPr id="11" name="object 11"/>
            <p:cNvPicPr/>
            <p:nvPr/>
          </p:nvPicPr>
          <p:blipFill>
            <a:blip r:embed="rId9" cstate="print"/>
            <a:stretch>
              <a:fillRect/>
            </a:stretch>
          </p:blipFill>
          <p:spPr>
            <a:xfrm>
              <a:off x="3256788" y="2945892"/>
              <a:ext cx="2447543" cy="1972055"/>
            </a:xfrm>
            <a:prstGeom prst="rect">
              <a:avLst/>
            </a:prstGeom>
          </p:spPr>
        </p:pic>
        <p:pic>
          <p:nvPicPr>
            <p:cNvPr id="12" name="object 12"/>
            <p:cNvPicPr/>
            <p:nvPr/>
          </p:nvPicPr>
          <p:blipFill>
            <a:blip r:embed="rId10" cstate="print"/>
            <a:stretch>
              <a:fillRect/>
            </a:stretch>
          </p:blipFill>
          <p:spPr>
            <a:xfrm>
              <a:off x="6059423" y="2973324"/>
              <a:ext cx="2866644" cy="1944624"/>
            </a:xfrm>
            <a:prstGeom prst="rect">
              <a:avLst/>
            </a:prstGeom>
          </p:spPr>
        </p:pic>
        <p:pic>
          <p:nvPicPr>
            <p:cNvPr id="13" name="object 13"/>
            <p:cNvPicPr/>
            <p:nvPr/>
          </p:nvPicPr>
          <p:blipFill>
            <a:blip r:embed="rId11" cstate="print"/>
            <a:stretch>
              <a:fillRect/>
            </a:stretch>
          </p:blipFill>
          <p:spPr>
            <a:xfrm>
              <a:off x="3256788" y="1170431"/>
              <a:ext cx="2575560" cy="1688592"/>
            </a:xfrm>
            <a:prstGeom prst="rect">
              <a:avLst/>
            </a:prstGeom>
          </p:spPr>
        </p:pic>
        <p:pic>
          <p:nvPicPr>
            <p:cNvPr id="14" name="object 14"/>
            <p:cNvPicPr/>
            <p:nvPr/>
          </p:nvPicPr>
          <p:blipFill>
            <a:blip r:embed="rId12" cstate="print"/>
            <a:stretch>
              <a:fillRect/>
            </a:stretch>
          </p:blipFill>
          <p:spPr>
            <a:xfrm>
              <a:off x="304800" y="1138428"/>
              <a:ext cx="2598420" cy="1828800"/>
            </a:xfrm>
            <a:prstGeom prst="rect">
              <a:avLst/>
            </a:prstGeom>
          </p:spPr>
        </p:pic>
        <p:pic>
          <p:nvPicPr>
            <p:cNvPr id="15" name="object 15"/>
            <p:cNvPicPr/>
            <p:nvPr/>
          </p:nvPicPr>
          <p:blipFill>
            <a:blip r:embed="rId13" cstate="print"/>
            <a:stretch>
              <a:fillRect/>
            </a:stretch>
          </p:blipFill>
          <p:spPr>
            <a:xfrm>
              <a:off x="6059423" y="1138427"/>
              <a:ext cx="2866644" cy="1647444"/>
            </a:xfrm>
            <a:prstGeom prst="rect">
              <a:avLst/>
            </a:prstGeom>
          </p:spPr>
        </p:pic>
      </p:grpSp>
      <p:sp>
        <p:nvSpPr>
          <p:cNvPr id="16" name="object 16"/>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9095188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34379" rIns="0" bIns="0" rtlCol="0">
            <a:spAutoFit/>
          </a:bodyPr>
          <a:lstStyle/>
          <a:p>
            <a:pPr marL="165100">
              <a:lnSpc>
                <a:spcPct val="100000"/>
              </a:lnSpc>
              <a:spcBef>
                <a:spcPts val="100"/>
              </a:spcBef>
            </a:pPr>
            <a:r>
              <a:rPr b="0" u="none" spc="245" dirty="0">
                <a:latin typeface="Cambria"/>
                <a:cs typeface="Cambria"/>
              </a:rPr>
              <a:t>CUT</a:t>
            </a:r>
            <a:r>
              <a:rPr b="0" u="none" spc="235" dirty="0">
                <a:latin typeface="Cambria"/>
                <a:cs typeface="Cambria"/>
              </a:rPr>
              <a:t> </a:t>
            </a:r>
            <a:r>
              <a:rPr b="0" u="none" spc="140" dirty="0">
                <a:latin typeface="Cambria"/>
                <a:cs typeface="Cambria"/>
              </a:rPr>
              <a:t>OFF</a:t>
            </a:r>
            <a:r>
              <a:rPr b="0" u="none" spc="225" dirty="0">
                <a:latin typeface="Cambria"/>
                <a:cs typeface="Cambria"/>
              </a:rPr>
              <a:t> </a:t>
            </a:r>
            <a:r>
              <a:rPr b="0" u="none" spc="145" dirty="0">
                <a:latin typeface="Cambria"/>
                <a:cs typeface="Cambria"/>
              </a:rPr>
              <a:t>THE</a:t>
            </a:r>
            <a:r>
              <a:rPr b="0" u="none" spc="229" dirty="0">
                <a:latin typeface="Cambria"/>
                <a:cs typeface="Cambria"/>
              </a:rPr>
              <a:t> </a:t>
            </a:r>
            <a:r>
              <a:rPr b="0" u="none" spc="130" dirty="0">
                <a:latin typeface="Cambria"/>
                <a:cs typeface="Cambria"/>
              </a:rPr>
              <a:t>SPACE</a:t>
            </a:r>
            <a:r>
              <a:rPr b="0" u="none" spc="235" dirty="0">
                <a:latin typeface="Cambria"/>
                <a:cs typeface="Cambria"/>
              </a:rPr>
              <a:t> </a:t>
            </a:r>
            <a:r>
              <a:rPr b="0" u="none" spc="155" dirty="0">
                <a:latin typeface="Cambria"/>
                <a:cs typeface="Cambria"/>
              </a:rPr>
              <a:t>FROM</a:t>
            </a:r>
            <a:r>
              <a:rPr b="0" u="none" spc="245" dirty="0">
                <a:latin typeface="Cambria"/>
                <a:cs typeface="Cambria"/>
              </a:rPr>
              <a:t> </a:t>
            </a:r>
            <a:r>
              <a:rPr b="0" u="none" spc="140" dirty="0">
                <a:latin typeface="Cambria"/>
                <a:cs typeface="Cambria"/>
              </a:rPr>
              <a:t>ELECTRICAL</a:t>
            </a:r>
            <a:r>
              <a:rPr b="0" u="none" spc="229" dirty="0">
                <a:latin typeface="Cambria"/>
                <a:cs typeface="Cambria"/>
              </a:rPr>
              <a:t> </a:t>
            </a:r>
            <a:r>
              <a:rPr b="0" u="none" spc="180" dirty="0">
                <a:latin typeface="Cambria"/>
                <a:cs typeface="Cambria"/>
              </a:rPr>
              <a:t>SOURCES,</a:t>
            </a:r>
          </a:p>
          <a:p>
            <a:pPr marL="165100">
              <a:lnSpc>
                <a:spcPct val="100000"/>
              </a:lnSpc>
            </a:pPr>
            <a:r>
              <a:rPr b="0" u="none" spc="190" dirty="0">
                <a:latin typeface="Cambria"/>
                <a:cs typeface="Cambria"/>
              </a:rPr>
              <a:t>ROTATING</a:t>
            </a:r>
            <a:r>
              <a:rPr b="0" u="none" spc="285" dirty="0">
                <a:latin typeface="Cambria"/>
                <a:cs typeface="Cambria"/>
              </a:rPr>
              <a:t> </a:t>
            </a:r>
            <a:r>
              <a:rPr b="0" u="none" spc="155" dirty="0">
                <a:latin typeface="Cambria"/>
                <a:cs typeface="Cambria"/>
              </a:rPr>
              <a:t>PARTS,</a:t>
            </a:r>
            <a:r>
              <a:rPr b="0" u="none" spc="285" dirty="0">
                <a:latin typeface="Cambria"/>
                <a:cs typeface="Cambria"/>
              </a:rPr>
              <a:t> </a:t>
            </a:r>
            <a:r>
              <a:rPr b="0" u="none" spc="204" dirty="0">
                <a:latin typeface="Cambria"/>
                <a:cs typeface="Cambria"/>
              </a:rPr>
              <a:t>HAZARDOUS</a:t>
            </a:r>
            <a:r>
              <a:rPr b="0" u="none" spc="265" dirty="0">
                <a:latin typeface="Cambria"/>
                <a:cs typeface="Cambria"/>
              </a:rPr>
              <a:t> </a:t>
            </a:r>
            <a:r>
              <a:rPr b="0" u="none" spc="120" dirty="0">
                <a:latin typeface="Cambria"/>
                <a:cs typeface="Cambria"/>
              </a:rPr>
              <a:t>MATERIALS</a:t>
            </a:r>
            <a:r>
              <a:rPr b="0" u="none" spc="270" dirty="0">
                <a:latin typeface="Cambria"/>
                <a:cs typeface="Cambria"/>
              </a:rPr>
              <a:t> </a:t>
            </a:r>
            <a:r>
              <a:rPr b="0" u="none" spc="240" dirty="0">
                <a:latin typeface="Cambria"/>
                <a:cs typeface="Cambria"/>
              </a:rPr>
              <a:t>Etc….</a:t>
            </a:r>
          </a:p>
        </p:txBody>
      </p:sp>
      <p:grpSp>
        <p:nvGrpSpPr>
          <p:cNvPr id="3" name="object 3"/>
          <p:cNvGrpSpPr/>
          <p:nvPr/>
        </p:nvGrpSpPr>
        <p:grpSpPr>
          <a:xfrm>
            <a:off x="274320" y="216408"/>
            <a:ext cx="7879080" cy="4432300"/>
            <a:chOff x="274320" y="216408"/>
            <a:chExt cx="7879080" cy="4432300"/>
          </a:xfrm>
        </p:grpSpPr>
        <p:pic>
          <p:nvPicPr>
            <p:cNvPr id="4" name="object 4"/>
            <p:cNvPicPr/>
            <p:nvPr/>
          </p:nvPicPr>
          <p:blipFill>
            <a:blip r:embed="rId2" cstate="print"/>
            <a:stretch>
              <a:fillRect/>
            </a:stretch>
          </p:blipFill>
          <p:spPr>
            <a:xfrm>
              <a:off x="284988" y="559308"/>
              <a:ext cx="3112008" cy="361188"/>
            </a:xfrm>
            <a:prstGeom prst="rect">
              <a:avLst/>
            </a:prstGeom>
          </p:spPr>
        </p:pic>
        <p:pic>
          <p:nvPicPr>
            <p:cNvPr id="5" name="object 5"/>
            <p:cNvPicPr/>
            <p:nvPr/>
          </p:nvPicPr>
          <p:blipFill>
            <a:blip r:embed="rId3" cstate="print"/>
            <a:stretch>
              <a:fillRect/>
            </a:stretch>
          </p:blipFill>
          <p:spPr>
            <a:xfrm>
              <a:off x="290677" y="216408"/>
              <a:ext cx="3100730" cy="362839"/>
            </a:xfrm>
            <a:prstGeom prst="rect">
              <a:avLst/>
            </a:prstGeom>
          </p:spPr>
        </p:pic>
        <p:pic>
          <p:nvPicPr>
            <p:cNvPr id="6" name="object 6"/>
            <p:cNvPicPr/>
            <p:nvPr/>
          </p:nvPicPr>
          <p:blipFill>
            <a:blip r:embed="rId4" cstate="print"/>
            <a:stretch>
              <a:fillRect/>
            </a:stretch>
          </p:blipFill>
          <p:spPr>
            <a:xfrm>
              <a:off x="274320" y="603758"/>
              <a:ext cx="3122676" cy="25907"/>
            </a:xfrm>
            <a:prstGeom prst="rect">
              <a:avLst/>
            </a:prstGeom>
          </p:spPr>
        </p:pic>
        <p:pic>
          <p:nvPicPr>
            <p:cNvPr id="7" name="object 7"/>
            <p:cNvPicPr/>
            <p:nvPr/>
          </p:nvPicPr>
          <p:blipFill>
            <a:blip r:embed="rId5" cstate="print"/>
            <a:stretch>
              <a:fillRect/>
            </a:stretch>
          </p:blipFill>
          <p:spPr>
            <a:xfrm>
              <a:off x="338328" y="2362200"/>
              <a:ext cx="4267200" cy="2286000"/>
            </a:xfrm>
            <a:prstGeom prst="rect">
              <a:avLst/>
            </a:prstGeom>
          </p:spPr>
        </p:pic>
        <p:pic>
          <p:nvPicPr>
            <p:cNvPr id="8" name="object 8"/>
            <p:cNvPicPr/>
            <p:nvPr/>
          </p:nvPicPr>
          <p:blipFill>
            <a:blip r:embed="rId6" cstate="print"/>
            <a:stretch>
              <a:fillRect/>
            </a:stretch>
          </p:blipFill>
          <p:spPr>
            <a:xfrm>
              <a:off x="6019799" y="2362200"/>
              <a:ext cx="2133600" cy="2286000"/>
            </a:xfrm>
            <a:prstGeom prst="rect">
              <a:avLst/>
            </a:prstGeom>
          </p:spPr>
        </p:pic>
      </p:grpSp>
      <p:sp>
        <p:nvSpPr>
          <p:cNvPr id="9" name="object 9"/>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2758804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p:txBody>
          <a:bodyPr/>
          <a:lstStyle/>
          <a:p>
            <a:pPr eaLnBrk="1" hangingPunct="1">
              <a:buFont typeface="Arial" pitchFamily="34" charset="0"/>
              <a:buChar char="•"/>
            </a:pPr>
            <a:r>
              <a:rPr lang="en-GB" b="1" dirty="0" smtClean="0"/>
              <a:t>Designed to protect people!</a:t>
            </a:r>
          </a:p>
          <a:p>
            <a:pPr eaLnBrk="1" hangingPunct="1">
              <a:buFont typeface="Arial" pitchFamily="34" charset="0"/>
              <a:buChar char="•"/>
            </a:pPr>
            <a:r>
              <a:rPr lang="en-GB" dirty="0" smtClean="0"/>
              <a:t>Interrupt supply in event of a small leak of current to earth</a:t>
            </a:r>
          </a:p>
          <a:p>
            <a:pPr eaLnBrk="1" hangingPunct="1">
              <a:buFont typeface="Arial" pitchFamily="34" charset="0"/>
              <a:buChar char="•"/>
            </a:pPr>
            <a:r>
              <a:rPr lang="en-GB" dirty="0" smtClean="0"/>
              <a:t>Very sensitive: 30 mA</a:t>
            </a:r>
          </a:p>
          <a:p>
            <a:pPr eaLnBrk="1" hangingPunct="1">
              <a:buFont typeface="Arial" pitchFamily="34" charset="0"/>
              <a:buChar char="•"/>
            </a:pPr>
            <a:r>
              <a:rPr lang="en-GB" dirty="0" smtClean="0"/>
              <a:t>Very fast: 30 ms</a:t>
            </a:r>
          </a:p>
          <a:p>
            <a:pPr eaLnBrk="1" hangingPunct="1">
              <a:buFont typeface="Arial" pitchFamily="34" charset="0"/>
              <a:buChar char="•"/>
            </a:pPr>
            <a:r>
              <a:rPr lang="en-GB" dirty="0" smtClean="0"/>
              <a:t>Compare current in live and neutral</a:t>
            </a:r>
          </a:p>
          <a:p>
            <a:pPr eaLnBrk="1" hangingPunct="1">
              <a:buFont typeface="Arial" pitchFamily="34" charset="0"/>
              <a:buChar char="•"/>
            </a:pPr>
            <a:r>
              <a:rPr lang="en-GB" dirty="0" smtClean="0"/>
              <a:t>Should be regularly tested</a:t>
            </a:r>
          </a:p>
          <a:p>
            <a:endParaRPr lang="en-GB" dirty="0"/>
          </a:p>
        </p:txBody>
      </p:sp>
      <p:sp>
        <p:nvSpPr>
          <p:cNvPr id="45058" name="Rectangle 2"/>
          <p:cNvSpPr>
            <a:spLocks noGrp="1" noChangeArrowheads="1"/>
          </p:cNvSpPr>
          <p:nvPr>
            <p:ph type="title"/>
          </p:nvPr>
        </p:nvSpPr>
        <p:spPr>
          <a:xfrm>
            <a:off x="1143000" y="381000"/>
            <a:ext cx="7749480" cy="815752"/>
          </a:xfrm>
        </p:spPr>
        <p:txBody>
          <a:bodyPr/>
          <a:lstStyle/>
          <a:p>
            <a:pPr algn="ctr" eaLnBrk="1" hangingPunct="1"/>
            <a:r>
              <a:rPr lang="en-GB" b="1" dirty="0" smtClean="0"/>
              <a:t>Residual Current Device</a:t>
            </a:r>
            <a:r>
              <a:rPr lang="en-GB" dirty="0" smtClean="0"/>
              <a:t>s</a:t>
            </a:r>
          </a:p>
        </p:txBody>
      </p:sp>
      <p:pic>
        <p:nvPicPr>
          <p:cNvPr id="45060" name="Picture 4" descr="Electrical Plug1"/>
          <p:cNvPicPr>
            <a:picLocks noChangeAspect="1" noChangeArrowheads="1"/>
          </p:cNvPicPr>
          <p:nvPr/>
        </p:nvPicPr>
        <p:blipFill>
          <a:blip r:embed="rId3" cstate="screen"/>
          <a:srcRect/>
          <a:stretch>
            <a:fillRect/>
          </a:stretch>
        </p:blipFill>
        <p:spPr bwMode="auto">
          <a:xfrm>
            <a:off x="6372200" y="2636912"/>
            <a:ext cx="2664296" cy="1758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43000" y="381000"/>
            <a:ext cx="7749480" cy="815752"/>
          </a:xfrm>
        </p:spPr>
        <p:txBody>
          <a:bodyPr/>
          <a:lstStyle/>
          <a:p>
            <a:pPr algn="ctr" eaLnBrk="1" hangingPunct="1"/>
            <a:r>
              <a:rPr lang="en-GB" b="1" dirty="0" smtClean="0"/>
              <a:t>Residual Current Device</a:t>
            </a:r>
            <a:r>
              <a:rPr lang="en-GB" dirty="0" smtClean="0"/>
              <a:t>s</a:t>
            </a:r>
          </a:p>
        </p:txBody>
      </p:sp>
      <p:graphicFrame>
        <p:nvGraphicFramePr>
          <p:cNvPr id="6" name="Group 15"/>
          <p:cNvGraphicFramePr>
            <a:graphicFrameLocks/>
          </p:cNvGraphicFramePr>
          <p:nvPr>
            <p:extLst>
              <p:ext uri="{D42A27DB-BD31-4B8C-83A1-F6EECF244321}">
                <p14:modId xmlns:p14="http://schemas.microsoft.com/office/powerpoint/2010/main" val="1589269009"/>
              </p:ext>
            </p:extLst>
          </p:nvPr>
        </p:nvGraphicFramePr>
        <p:xfrm>
          <a:off x="1331640" y="1828800"/>
          <a:ext cx="7596188" cy="3743326"/>
        </p:xfrm>
        <a:graphic>
          <a:graphicData uri="http://schemas.openxmlformats.org/drawingml/2006/table">
            <a:tbl>
              <a:tblPr>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effectLst>
                  <a:outerShdw blurRad="40000" dist="20000" dir="5400000" rotWithShape="0">
                    <a:srgbClr val="000000">
                      <a:alpha val="38000"/>
                    </a:srgbClr>
                  </a:outerShdw>
                </a:effectLst>
              </a:tblPr>
              <a:tblGrid>
                <a:gridCol w="3575455"/>
                <a:gridCol w="4020733"/>
              </a:tblGrid>
              <a:tr h="71913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0" fontAlgn="base" latinLnBrk="0" hangingPunct="0">
                        <a:lnSpc>
                          <a:spcPct val="100000"/>
                        </a:lnSpc>
                        <a:spcBef>
                          <a:spcPct val="30000"/>
                        </a:spcBef>
                        <a:spcAft>
                          <a:spcPct val="0"/>
                        </a:spcAft>
                        <a:buClr>
                          <a:srgbClr val="FFC523"/>
                        </a:buClr>
                        <a:buSzPct val="120000"/>
                        <a:buFont typeface="Wingdings" pitchFamily="2" charset="2"/>
                        <a:buNone/>
                        <a:tabLst/>
                      </a:pPr>
                      <a:r>
                        <a:rPr kumimoji="0" lang="en-GB" sz="2000" u="none" strike="noStrike" cap="none" normalizeH="0" baseline="0" dirty="0" smtClean="0">
                          <a:ln>
                            <a:noFill/>
                          </a:ln>
                          <a:effectLst/>
                        </a:rPr>
                        <a:t>Advantages</a:t>
                      </a:r>
                      <a:endParaRPr kumimoji="0" lang="en-GB" sz="2000" b="1" i="0" u="none" strike="noStrike" cap="none" normalizeH="0" baseline="0" dirty="0" smtClean="0">
                        <a:ln>
                          <a:noFill/>
                        </a:ln>
                        <a:solidFill>
                          <a:schemeClr val="bg1"/>
                        </a:solidFill>
                        <a:effectLst/>
                        <a:latin typeface="Times New Roman" pitchFamily="18" charset="0"/>
                        <a:ea typeface="Times New Roman" pitchFamily="18" charset="0"/>
                        <a:cs typeface="Arial" pitchFamily="34" charset="0"/>
                      </a:endParaRPr>
                    </a:p>
                  </a:txBody>
                  <a:tcPr horzOverflow="overflow">
                    <a:lnL w="9525" cap="flat" cmpd="sng" algn="ctr">
                      <a:solidFill>
                        <a:srgbClr val="000000">
                          <a:shade val="95000"/>
                          <a:satMod val="105000"/>
                        </a:srgbClr>
                      </a:solidFill>
                      <a:prstDash val="solid"/>
                    </a:lnL>
                    <a:lnR w="9525" cap="flat" cmpd="sng" algn="ctr">
                      <a:solidFill>
                        <a:srgbClr val="000000">
                          <a:shade val="95000"/>
                          <a:satMod val="105000"/>
                        </a:srgbClr>
                      </a:solidFill>
                      <a:prstDash val="solid"/>
                    </a:lnR>
                    <a:lnT w="9525" cap="flat" cmpd="sng" algn="ctr">
                      <a:solidFill>
                        <a:srgbClr val="000000">
                          <a:shade val="95000"/>
                          <a:satMod val="105000"/>
                        </a:srgbClr>
                      </a:solidFill>
                      <a:prstDash val="solid"/>
                    </a:lnT>
                    <a:lnB w="9525" cap="flat" cmpd="sng" algn="ctr">
                      <a:solidFill>
                        <a:srgbClr val="000000">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0" fontAlgn="base" latinLnBrk="0" hangingPunct="0">
                        <a:lnSpc>
                          <a:spcPct val="100000"/>
                        </a:lnSpc>
                        <a:spcBef>
                          <a:spcPct val="30000"/>
                        </a:spcBef>
                        <a:spcAft>
                          <a:spcPct val="0"/>
                        </a:spcAft>
                        <a:buClr>
                          <a:srgbClr val="FFC523"/>
                        </a:buClr>
                        <a:buSzPct val="120000"/>
                        <a:buFont typeface="Wingdings" pitchFamily="2" charset="2"/>
                        <a:buNone/>
                        <a:tabLst/>
                      </a:pPr>
                      <a:r>
                        <a:rPr kumimoji="0" lang="en-GB" sz="2000" u="none" strike="noStrike" cap="none" normalizeH="0" baseline="0" smtClean="0">
                          <a:ln>
                            <a:noFill/>
                          </a:ln>
                          <a:effectLst/>
                        </a:rPr>
                        <a:t>Disadvantages</a:t>
                      </a:r>
                      <a:endParaRPr kumimoji="0" lang="en-GB" sz="2000" b="1" i="0" u="none" strike="noStrike" cap="none" normalizeH="0" baseline="0" smtClean="0">
                        <a:ln>
                          <a:noFill/>
                        </a:ln>
                        <a:solidFill>
                          <a:schemeClr val="bg1"/>
                        </a:solidFill>
                        <a:effectLst/>
                        <a:latin typeface="Times New Roman" pitchFamily="18" charset="0"/>
                        <a:ea typeface="Times New Roman" pitchFamily="18" charset="0"/>
                        <a:cs typeface="Arial" pitchFamily="34" charset="0"/>
                      </a:endParaRPr>
                    </a:p>
                  </a:txBody>
                  <a:tcPr horzOverflow="overflow">
                    <a:lnL w="9525" cap="flat" cmpd="sng" algn="ctr">
                      <a:solidFill>
                        <a:srgbClr val="000000">
                          <a:shade val="95000"/>
                          <a:satMod val="105000"/>
                        </a:srgbClr>
                      </a:solidFill>
                      <a:prstDash val="solid"/>
                    </a:lnL>
                    <a:lnR w="9525" cap="flat" cmpd="sng" algn="ctr">
                      <a:solidFill>
                        <a:srgbClr val="000000">
                          <a:shade val="95000"/>
                          <a:satMod val="105000"/>
                        </a:srgbClr>
                      </a:solidFill>
                      <a:prstDash val="solid"/>
                    </a:lnR>
                    <a:lnT w="9525" cap="flat" cmpd="sng" algn="ctr">
                      <a:solidFill>
                        <a:srgbClr val="000000">
                          <a:shade val="95000"/>
                          <a:satMod val="105000"/>
                        </a:srgbClr>
                      </a:solidFill>
                      <a:prstDash val="solid"/>
                    </a:lnT>
                    <a:lnB w="9525" cap="flat" cmpd="sng" algn="ctr">
                      <a:solidFill>
                        <a:srgbClr val="000000">
                          <a:shade val="95000"/>
                          <a:satMod val="105000"/>
                        </a:srgbClr>
                      </a:solidFill>
                      <a:prstDash val="solid"/>
                    </a:lnB>
                    <a:lnTlToBr w="12700" cmpd="sng">
                      <a:noFill/>
                      <a:prstDash val="solid"/>
                    </a:lnTlToBr>
                    <a:lnBlToTr w="12700" cmpd="sng">
                      <a:noFill/>
                      <a:prstDash val="solid"/>
                    </a:lnBlToTr>
                    <a:noFill/>
                  </a:tcPr>
                </a:tc>
              </a:tr>
              <a:tr h="302418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357188" marR="0" lvl="0" indent="-357188" algn="l" defTabSz="914400" rtl="0" eaLnBrk="0" fontAlgn="base" latinLnBrk="0" hangingPunct="0">
                        <a:lnSpc>
                          <a:spcPct val="100000"/>
                        </a:lnSpc>
                        <a:spcBef>
                          <a:spcPct val="30000"/>
                        </a:spcBef>
                        <a:spcAft>
                          <a:spcPct val="0"/>
                        </a:spcAft>
                        <a:buClr>
                          <a:srgbClr val="FFC523"/>
                        </a:buClr>
                        <a:buSzPct val="120000"/>
                        <a:buFont typeface="Wingdings" pitchFamily="2" charset="2"/>
                        <a:buChar char="§"/>
                        <a:tabLst>
                          <a:tab pos="228600" algn="l"/>
                        </a:tabLst>
                      </a:pPr>
                      <a:endParaRPr kumimoji="0" lang="en-GB" sz="2000" u="none" strike="noStrike" cap="none" normalizeH="0" baseline="0" dirty="0" smtClean="0">
                        <a:ln>
                          <a:noFill/>
                        </a:ln>
                        <a:effectLst/>
                      </a:endParaRPr>
                    </a:p>
                    <a:p>
                      <a:pPr marL="357188" marR="0" lvl="0" indent="-357188" algn="l" defTabSz="914400" rtl="0" eaLnBrk="0" fontAlgn="base" latinLnBrk="0" hangingPunct="0">
                        <a:lnSpc>
                          <a:spcPct val="100000"/>
                        </a:lnSpc>
                        <a:spcBef>
                          <a:spcPct val="30000"/>
                        </a:spcBef>
                        <a:spcAft>
                          <a:spcPct val="0"/>
                        </a:spcAft>
                        <a:buClr>
                          <a:srgbClr val="FFC523"/>
                        </a:buClr>
                        <a:buSzPct val="120000"/>
                        <a:buFont typeface="Wingdings" pitchFamily="2" charset="2"/>
                        <a:buChar char="§"/>
                        <a:tabLst>
                          <a:tab pos="228600" algn="l"/>
                        </a:tabLst>
                      </a:pPr>
                      <a:r>
                        <a:rPr kumimoji="0" lang="en-GB" sz="2000" u="none" strike="noStrike" cap="none" normalizeH="0" baseline="0" dirty="0" smtClean="0">
                          <a:ln>
                            <a:noFill/>
                          </a:ln>
                          <a:effectLst/>
                        </a:rPr>
                        <a:t>Rapid and sensitive</a:t>
                      </a:r>
                    </a:p>
                    <a:p>
                      <a:pPr marL="357188" marR="0" lvl="0" indent="-357188" algn="l" defTabSz="914400" rtl="0" eaLnBrk="0" fontAlgn="base" latinLnBrk="0" hangingPunct="0">
                        <a:lnSpc>
                          <a:spcPct val="100000"/>
                        </a:lnSpc>
                        <a:spcBef>
                          <a:spcPct val="30000"/>
                        </a:spcBef>
                        <a:spcAft>
                          <a:spcPct val="0"/>
                        </a:spcAft>
                        <a:buClr>
                          <a:srgbClr val="FFC523"/>
                        </a:buClr>
                        <a:buSzPct val="120000"/>
                        <a:buFont typeface="Wingdings" pitchFamily="2" charset="2"/>
                        <a:buChar char="§"/>
                        <a:tabLst>
                          <a:tab pos="228600" algn="l"/>
                        </a:tabLst>
                      </a:pPr>
                      <a:r>
                        <a:rPr kumimoji="0" lang="en-GB" sz="2000" u="none" strike="noStrike" kern="1200" cap="none" normalizeH="0" baseline="0" dirty="0" smtClean="0">
                          <a:ln>
                            <a:noFill/>
                          </a:ln>
                          <a:solidFill>
                            <a:schemeClr val="dk1"/>
                          </a:solidFill>
                          <a:effectLst/>
                          <a:latin typeface="Arial"/>
                          <a:ea typeface="+mn-ea"/>
                          <a:cs typeface="+mn-cs"/>
                        </a:rPr>
                        <a:t>Excellent protection for people in the event of electric shock</a:t>
                      </a:r>
                    </a:p>
                    <a:p>
                      <a:pPr marL="357188" marR="0" lvl="0" indent="-357188" algn="l" defTabSz="914400" rtl="0" eaLnBrk="0" fontAlgn="base" latinLnBrk="0" hangingPunct="0">
                        <a:lnSpc>
                          <a:spcPct val="100000"/>
                        </a:lnSpc>
                        <a:spcBef>
                          <a:spcPct val="30000"/>
                        </a:spcBef>
                        <a:spcAft>
                          <a:spcPct val="0"/>
                        </a:spcAft>
                        <a:buClr>
                          <a:srgbClr val="FFC523"/>
                        </a:buClr>
                        <a:buSzPct val="120000"/>
                        <a:buFont typeface="Wingdings" pitchFamily="2" charset="2"/>
                        <a:buChar char="§"/>
                        <a:tabLst>
                          <a:tab pos="228600" algn="l"/>
                        </a:tabLst>
                      </a:pPr>
                      <a:r>
                        <a:rPr kumimoji="0" lang="en-GB" sz="2000" u="none" strike="noStrike" cap="none" normalizeH="0" baseline="0" dirty="0" smtClean="0">
                          <a:ln>
                            <a:noFill/>
                          </a:ln>
                          <a:effectLst/>
                        </a:rPr>
                        <a:t>Difficult to defeat</a:t>
                      </a:r>
                    </a:p>
                    <a:p>
                      <a:pPr marL="357188" marR="0" lvl="0" indent="-357188" algn="l" defTabSz="914400" rtl="0" eaLnBrk="0" fontAlgn="base" latinLnBrk="0" hangingPunct="0">
                        <a:lnSpc>
                          <a:spcPct val="100000"/>
                        </a:lnSpc>
                        <a:spcBef>
                          <a:spcPct val="30000"/>
                        </a:spcBef>
                        <a:spcAft>
                          <a:spcPct val="0"/>
                        </a:spcAft>
                        <a:buClr>
                          <a:srgbClr val="FFC523"/>
                        </a:buClr>
                        <a:buSzPct val="120000"/>
                        <a:buFont typeface="Wingdings" pitchFamily="2" charset="2"/>
                        <a:buChar char="§"/>
                        <a:tabLst>
                          <a:tab pos="228600" algn="l"/>
                        </a:tabLst>
                      </a:pPr>
                      <a:r>
                        <a:rPr kumimoji="0" lang="en-GB" sz="2000" u="none" strike="noStrike" cap="none" normalizeH="0" baseline="0" dirty="0" smtClean="0">
                          <a:ln>
                            <a:noFill/>
                          </a:ln>
                          <a:effectLst/>
                        </a:rPr>
                        <a:t>Easy to use, test and reset</a:t>
                      </a:r>
                    </a:p>
                  </a:txBody>
                  <a:tcPr horzOverflow="overflow">
                    <a:lnL w="9525" cap="flat" cmpd="sng" algn="ctr">
                      <a:solidFill>
                        <a:srgbClr val="000000">
                          <a:shade val="95000"/>
                          <a:satMod val="105000"/>
                        </a:srgbClr>
                      </a:solidFill>
                      <a:prstDash val="solid"/>
                    </a:lnL>
                    <a:lnR w="9525" cap="flat" cmpd="sng" algn="ctr">
                      <a:solidFill>
                        <a:srgbClr val="000000">
                          <a:shade val="95000"/>
                          <a:satMod val="105000"/>
                        </a:srgbClr>
                      </a:solidFill>
                      <a:prstDash val="solid"/>
                    </a:lnR>
                    <a:lnT w="9525" cap="flat" cmpd="sng" algn="ctr">
                      <a:solidFill>
                        <a:srgbClr val="000000">
                          <a:shade val="95000"/>
                          <a:satMod val="105000"/>
                        </a:srgbClr>
                      </a:solidFill>
                      <a:prstDash val="solid"/>
                    </a:lnT>
                    <a:lnB w="9525" cap="flat" cmpd="sng" algn="ctr">
                      <a:solidFill>
                        <a:srgbClr val="000000">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357188" marR="0" lvl="0" indent="-357188" algn="l" defTabSz="914400" rtl="0" eaLnBrk="0" fontAlgn="base" latinLnBrk="0" hangingPunct="0">
                        <a:lnSpc>
                          <a:spcPct val="100000"/>
                        </a:lnSpc>
                        <a:spcBef>
                          <a:spcPct val="30000"/>
                        </a:spcBef>
                        <a:spcAft>
                          <a:spcPct val="0"/>
                        </a:spcAft>
                        <a:buClr>
                          <a:srgbClr val="FFC523"/>
                        </a:buClr>
                        <a:buSzPct val="120000"/>
                        <a:buFont typeface="Wingdings" pitchFamily="2" charset="2"/>
                        <a:buChar char="§"/>
                        <a:tabLst>
                          <a:tab pos="228600" algn="l"/>
                        </a:tabLst>
                      </a:pPr>
                      <a:r>
                        <a:rPr kumimoji="0" lang="en-GB" sz="2000" u="none" strike="noStrike" cap="none" normalizeH="0" baseline="0" dirty="0" smtClean="0">
                          <a:ln>
                            <a:noFill/>
                          </a:ln>
                          <a:effectLst/>
                        </a:rPr>
                        <a:t>May isolate crucial equipment if one RCD covers a number of distribution points, e.g. freezers and computers</a:t>
                      </a:r>
                    </a:p>
                    <a:p>
                      <a:pPr marL="357188" marR="0" lvl="0" indent="-357188" algn="l" defTabSz="914400" rtl="0" eaLnBrk="0" fontAlgn="base" latinLnBrk="0" hangingPunct="0">
                        <a:lnSpc>
                          <a:spcPct val="100000"/>
                        </a:lnSpc>
                        <a:spcBef>
                          <a:spcPct val="30000"/>
                        </a:spcBef>
                        <a:spcAft>
                          <a:spcPct val="0"/>
                        </a:spcAft>
                        <a:buClr>
                          <a:srgbClr val="FFC523"/>
                        </a:buClr>
                        <a:buSzPct val="120000"/>
                        <a:buFont typeface="Wingdings" pitchFamily="2" charset="2"/>
                        <a:buChar char="§"/>
                        <a:tabLst>
                          <a:tab pos="228600" algn="l"/>
                        </a:tabLst>
                      </a:pPr>
                      <a:r>
                        <a:rPr kumimoji="0" lang="en-GB" sz="2000" u="none" strike="noStrike" cap="none" normalizeH="0" baseline="0" dirty="0" smtClean="0">
                          <a:ln>
                            <a:noFill/>
                          </a:ln>
                          <a:effectLst/>
                        </a:rPr>
                        <a:t>Mechanical device, which could fail</a:t>
                      </a:r>
                    </a:p>
                    <a:p>
                      <a:pPr marL="357188" marR="0" lvl="0" indent="-357188" algn="l" defTabSz="914400" rtl="0" eaLnBrk="0" fontAlgn="base" latinLnBrk="0" hangingPunct="0">
                        <a:lnSpc>
                          <a:spcPct val="100000"/>
                        </a:lnSpc>
                        <a:spcBef>
                          <a:spcPct val="30000"/>
                        </a:spcBef>
                        <a:spcAft>
                          <a:spcPct val="0"/>
                        </a:spcAft>
                        <a:buClr>
                          <a:srgbClr val="FFC523"/>
                        </a:buClr>
                        <a:buSzPct val="120000"/>
                        <a:buFont typeface="Wingdings" pitchFamily="2" charset="2"/>
                        <a:buChar char="§"/>
                        <a:tabLst>
                          <a:tab pos="228600" algn="l"/>
                        </a:tabLst>
                      </a:pPr>
                      <a:r>
                        <a:rPr kumimoji="0" lang="en-GB" sz="2000" u="none" strike="noStrike" cap="none" normalizeH="0" baseline="0" dirty="0" smtClean="0">
                          <a:ln>
                            <a:noFill/>
                          </a:ln>
                          <a:effectLst/>
                        </a:rPr>
                        <a:t>Only protects against earth leakage faults (no overload protection)</a:t>
                      </a:r>
                      <a:endParaRPr kumimoji="0" lang="en-GB" sz="2000" b="0" i="0" u="none" strike="noStrike" cap="none" normalizeH="0" baseline="0" dirty="0" smtClean="0">
                        <a:ln>
                          <a:noFill/>
                        </a:ln>
                        <a:solidFill>
                          <a:schemeClr val="bg1"/>
                        </a:solidFill>
                        <a:effectLst/>
                        <a:latin typeface="Times New Roman" pitchFamily="18" charset="0"/>
                        <a:ea typeface="Times New Roman" pitchFamily="18" charset="0"/>
                        <a:cs typeface="Arial" pitchFamily="34" charset="0"/>
                      </a:endParaRPr>
                    </a:p>
                  </a:txBody>
                  <a:tcPr horzOverflow="overflow">
                    <a:lnL w="9525" cap="flat" cmpd="sng" algn="ctr">
                      <a:solidFill>
                        <a:srgbClr val="000000">
                          <a:shade val="95000"/>
                          <a:satMod val="105000"/>
                        </a:srgbClr>
                      </a:solidFill>
                      <a:prstDash val="solid"/>
                    </a:lnL>
                    <a:lnR w="9525" cap="flat" cmpd="sng" algn="ctr">
                      <a:solidFill>
                        <a:srgbClr val="000000">
                          <a:shade val="95000"/>
                          <a:satMod val="105000"/>
                        </a:srgbClr>
                      </a:solidFill>
                      <a:prstDash val="solid"/>
                    </a:lnR>
                    <a:lnT w="9525" cap="flat" cmpd="sng" algn="ctr">
                      <a:solidFill>
                        <a:srgbClr val="000000">
                          <a:shade val="95000"/>
                          <a:satMod val="105000"/>
                        </a:srgbClr>
                      </a:solidFill>
                      <a:prstDash val="solid"/>
                    </a:lnT>
                    <a:lnB w="9525" cap="flat" cmpd="sng" algn="ctr">
                      <a:solidFill>
                        <a:srgbClr val="000000">
                          <a:shade val="95000"/>
                          <a:satMod val="105000"/>
                        </a:srgbClr>
                      </a:solidFill>
                      <a:prstDash val="soli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964065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1140" y="2447671"/>
            <a:ext cx="8155940" cy="2774315"/>
          </a:xfrm>
          <a:prstGeom prst="rect">
            <a:avLst/>
          </a:prstGeom>
        </p:spPr>
        <p:txBody>
          <a:bodyPr vert="horz" wrap="square" lIns="0" tIns="12700" rIns="0" bIns="0" rtlCol="0">
            <a:spAutoFit/>
          </a:bodyPr>
          <a:lstStyle/>
          <a:p>
            <a:pPr marL="12700" marR="101600">
              <a:lnSpc>
                <a:spcPct val="100000"/>
              </a:lnSpc>
              <a:spcBef>
                <a:spcPts val="100"/>
              </a:spcBef>
            </a:pPr>
            <a:r>
              <a:rPr sz="2400" b="1" dirty="0">
                <a:solidFill>
                  <a:srgbClr val="006FC0"/>
                </a:solidFill>
                <a:latin typeface="Arial"/>
                <a:cs typeface="Arial"/>
              </a:rPr>
              <a:t>Risk</a:t>
            </a:r>
            <a:r>
              <a:rPr sz="2400" b="1" spc="-85" dirty="0">
                <a:solidFill>
                  <a:srgbClr val="006FC0"/>
                </a:solidFill>
                <a:latin typeface="Arial"/>
                <a:cs typeface="Arial"/>
              </a:rPr>
              <a:t> </a:t>
            </a:r>
            <a:r>
              <a:rPr sz="2400" dirty="0">
                <a:latin typeface="Arial MT"/>
                <a:cs typeface="Arial MT"/>
              </a:rPr>
              <a:t>A</a:t>
            </a:r>
            <a:r>
              <a:rPr sz="2400" spc="-165" dirty="0">
                <a:latin typeface="Arial MT"/>
                <a:cs typeface="Arial MT"/>
              </a:rPr>
              <a:t> </a:t>
            </a:r>
            <a:r>
              <a:rPr sz="2400" dirty="0">
                <a:latin typeface="Arial MT"/>
                <a:cs typeface="Arial MT"/>
              </a:rPr>
              <a:t>combination</a:t>
            </a:r>
            <a:r>
              <a:rPr sz="2400" spc="-4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likelihood</a:t>
            </a:r>
            <a:r>
              <a:rPr sz="2400" spc="-1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an</a:t>
            </a:r>
            <a:r>
              <a:rPr sz="2400" spc="-60" dirty="0">
                <a:latin typeface="Arial MT"/>
                <a:cs typeface="Arial MT"/>
              </a:rPr>
              <a:t> </a:t>
            </a:r>
            <a:r>
              <a:rPr sz="2400" dirty="0">
                <a:latin typeface="Arial MT"/>
                <a:cs typeface="Arial MT"/>
              </a:rPr>
              <a:t>occurrence</a:t>
            </a:r>
            <a:r>
              <a:rPr sz="2400" spc="-55" dirty="0">
                <a:latin typeface="Arial MT"/>
                <a:cs typeface="Arial MT"/>
              </a:rPr>
              <a:t> </a:t>
            </a:r>
            <a:r>
              <a:rPr sz="2400" dirty="0">
                <a:latin typeface="Arial MT"/>
                <a:cs typeface="Arial MT"/>
              </a:rPr>
              <a:t>of</a:t>
            </a:r>
            <a:r>
              <a:rPr sz="2400" spc="-60" dirty="0">
                <a:latin typeface="Arial MT"/>
                <a:cs typeface="Arial MT"/>
              </a:rPr>
              <a:t> </a:t>
            </a:r>
            <a:r>
              <a:rPr sz="2400" spc="-50" dirty="0">
                <a:latin typeface="Arial MT"/>
                <a:cs typeface="Arial MT"/>
              </a:rPr>
              <a:t>a </a:t>
            </a:r>
            <a:r>
              <a:rPr sz="2400" dirty="0">
                <a:latin typeface="Arial MT"/>
                <a:cs typeface="Arial MT"/>
              </a:rPr>
              <a:t>hazardous</a:t>
            </a:r>
            <a:r>
              <a:rPr sz="2400" spc="-40" dirty="0">
                <a:latin typeface="Arial MT"/>
                <a:cs typeface="Arial MT"/>
              </a:rPr>
              <a:t> </a:t>
            </a:r>
            <a:r>
              <a:rPr sz="2400" dirty="0">
                <a:latin typeface="Arial MT"/>
                <a:cs typeface="Arial MT"/>
              </a:rPr>
              <a:t>event</a:t>
            </a:r>
            <a:r>
              <a:rPr sz="2400" spc="-65" dirty="0">
                <a:latin typeface="Arial MT"/>
                <a:cs typeface="Arial MT"/>
              </a:rPr>
              <a:t> </a:t>
            </a:r>
            <a:r>
              <a:rPr sz="2400" dirty="0">
                <a:latin typeface="Arial MT"/>
                <a:cs typeface="Arial MT"/>
              </a:rPr>
              <a:t>and</a:t>
            </a:r>
            <a:r>
              <a:rPr sz="2400" spc="-5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severity</a:t>
            </a:r>
            <a:r>
              <a:rPr sz="2400" spc="-5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injury</a:t>
            </a:r>
            <a:r>
              <a:rPr sz="2400" spc="-55" dirty="0">
                <a:latin typeface="Arial MT"/>
                <a:cs typeface="Arial MT"/>
              </a:rPr>
              <a:t> </a:t>
            </a:r>
            <a:r>
              <a:rPr sz="2400" dirty="0">
                <a:latin typeface="Arial MT"/>
                <a:cs typeface="Arial MT"/>
              </a:rPr>
              <a:t>or</a:t>
            </a:r>
            <a:r>
              <a:rPr sz="2400" spc="-50" dirty="0">
                <a:latin typeface="Arial MT"/>
                <a:cs typeface="Arial MT"/>
              </a:rPr>
              <a:t> </a:t>
            </a:r>
            <a:r>
              <a:rPr sz="2400" dirty="0">
                <a:latin typeface="Arial MT"/>
                <a:cs typeface="Arial MT"/>
              </a:rPr>
              <a:t>damage</a:t>
            </a:r>
            <a:r>
              <a:rPr sz="2400" spc="-50" dirty="0">
                <a:latin typeface="Arial MT"/>
                <a:cs typeface="Arial MT"/>
              </a:rPr>
              <a:t> </a:t>
            </a:r>
            <a:r>
              <a:rPr sz="2400" dirty="0">
                <a:latin typeface="Arial MT"/>
                <a:cs typeface="Arial MT"/>
              </a:rPr>
              <a:t>to</a:t>
            </a:r>
            <a:r>
              <a:rPr sz="2400" spc="-55" dirty="0">
                <a:latin typeface="Arial MT"/>
                <a:cs typeface="Arial MT"/>
              </a:rPr>
              <a:t> </a:t>
            </a:r>
            <a:r>
              <a:rPr sz="2400" spc="-25" dirty="0">
                <a:latin typeface="Arial MT"/>
                <a:cs typeface="Arial MT"/>
              </a:rPr>
              <a:t>the </a:t>
            </a:r>
            <a:r>
              <a:rPr sz="2400" dirty="0">
                <a:latin typeface="Arial MT"/>
                <a:cs typeface="Arial MT"/>
              </a:rPr>
              <a:t>health</a:t>
            </a:r>
            <a:r>
              <a:rPr sz="2400" spc="-3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people</a:t>
            </a:r>
            <a:r>
              <a:rPr sz="2400" spc="-35" dirty="0">
                <a:latin typeface="Arial MT"/>
                <a:cs typeface="Arial MT"/>
              </a:rPr>
              <a:t> </a:t>
            </a:r>
            <a:r>
              <a:rPr sz="2400" dirty="0">
                <a:latin typeface="Arial MT"/>
                <a:cs typeface="Arial MT"/>
              </a:rPr>
              <a:t>caused</a:t>
            </a:r>
            <a:r>
              <a:rPr sz="2400" spc="-45" dirty="0">
                <a:latin typeface="Arial MT"/>
                <a:cs typeface="Arial MT"/>
              </a:rPr>
              <a:t> </a:t>
            </a:r>
            <a:r>
              <a:rPr sz="2400" dirty="0">
                <a:latin typeface="Arial MT"/>
                <a:cs typeface="Arial MT"/>
              </a:rPr>
              <a:t>by</a:t>
            </a:r>
            <a:r>
              <a:rPr sz="2400" spc="-50" dirty="0">
                <a:latin typeface="Arial MT"/>
                <a:cs typeface="Arial MT"/>
              </a:rPr>
              <a:t> </a:t>
            </a:r>
            <a:r>
              <a:rPr sz="2400" dirty="0">
                <a:latin typeface="Arial MT"/>
                <a:cs typeface="Arial MT"/>
              </a:rPr>
              <a:t>this</a:t>
            </a:r>
            <a:r>
              <a:rPr sz="2400" spc="-50" dirty="0">
                <a:latin typeface="Arial MT"/>
                <a:cs typeface="Arial MT"/>
              </a:rPr>
              <a:t> </a:t>
            </a:r>
            <a:r>
              <a:rPr sz="2400" spc="-10" dirty="0">
                <a:latin typeface="Arial MT"/>
                <a:cs typeface="Arial MT"/>
              </a:rPr>
              <a:t>event.</a:t>
            </a:r>
            <a:endParaRPr sz="2400">
              <a:latin typeface="Arial MT"/>
              <a:cs typeface="Arial MT"/>
            </a:endParaRPr>
          </a:p>
          <a:p>
            <a:pPr>
              <a:lnSpc>
                <a:spcPct val="100000"/>
              </a:lnSpc>
              <a:spcBef>
                <a:spcPts val="1295"/>
              </a:spcBef>
            </a:pPr>
            <a:endParaRPr sz="2400">
              <a:latin typeface="Arial MT"/>
              <a:cs typeface="Arial MT"/>
            </a:endParaRPr>
          </a:p>
          <a:p>
            <a:pPr marL="12700">
              <a:lnSpc>
                <a:spcPct val="100000"/>
              </a:lnSpc>
            </a:pPr>
            <a:r>
              <a:rPr sz="2400" b="1" dirty="0">
                <a:solidFill>
                  <a:srgbClr val="006FC0"/>
                </a:solidFill>
                <a:latin typeface="Arial"/>
                <a:cs typeface="Arial"/>
              </a:rPr>
              <a:t>Risk</a:t>
            </a:r>
            <a:r>
              <a:rPr sz="2400" b="1" spc="-140" dirty="0">
                <a:solidFill>
                  <a:srgbClr val="006FC0"/>
                </a:solidFill>
                <a:latin typeface="Arial"/>
                <a:cs typeface="Arial"/>
              </a:rPr>
              <a:t> </a:t>
            </a:r>
            <a:r>
              <a:rPr sz="2400" b="1" spc="-10" dirty="0">
                <a:solidFill>
                  <a:srgbClr val="006FC0"/>
                </a:solidFill>
                <a:latin typeface="Arial"/>
                <a:cs typeface="Arial"/>
              </a:rPr>
              <a:t>Assessment</a:t>
            </a:r>
            <a:endParaRPr sz="2400">
              <a:latin typeface="Arial"/>
              <a:cs typeface="Arial"/>
            </a:endParaRPr>
          </a:p>
          <a:p>
            <a:pPr marL="12700">
              <a:lnSpc>
                <a:spcPct val="100000"/>
              </a:lnSpc>
              <a:spcBef>
                <a:spcPts val="300"/>
              </a:spcBef>
            </a:pPr>
            <a:r>
              <a:rPr sz="2400" dirty="0">
                <a:latin typeface="Arial MT"/>
                <a:cs typeface="Arial MT"/>
              </a:rPr>
              <a:t>The</a:t>
            </a:r>
            <a:r>
              <a:rPr sz="2400" spc="-40" dirty="0">
                <a:latin typeface="Arial MT"/>
                <a:cs typeface="Arial MT"/>
              </a:rPr>
              <a:t> </a:t>
            </a:r>
            <a:r>
              <a:rPr sz="2400" dirty="0">
                <a:latin typeface="Arial MT"/>
                <a:cs typeface="Arial MT"/>
              </a:rPr>
              <a:t>process</a:t>
            </a:r>
            <a:r>
              <a:rPr sz="2400" spc="-40" dirty="0">
                <a:latin typeface="Arial MT"/>
                <a:cs typeface="Arial MT"/>
              </a:rPr>
              <a:t> </a:t>
            </a:r>
            <a:r>
              <a:rPr sz="2400" dirty="0">
                <a:latin typeface="Arial MT"/>
                <a:cs typeface="Arial MT"/>
              </a:rPr>
              <a:t>of</a:t>
            </a:r>
            <a:r>
              <a:rPr sz="2400" spc="-40" dirty="0">
                <a:latin typeface="Arial MT"/>
                <a:cs typeface="Arial MT"/>
              </a:rPr>
              <a:t> </a:t>
            </a:r>
            <a:r>
              <a:rPr sz="2400" dirty="0">
                <a:latin typeface="Arial MT"/>
                <a:cs typeface="Arial MT"/>
              </a:rPr>
              <a:t>evaluating</a:t>
            </a:r>
            <a:r>
              <a:rPr sz="2400" spc="-15"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risks</a:t>
            </a:r>
            <a:r>
              <a:rPr sz="2400" spc="-40" dirty="0">
                <a:latin typeface="Arial MT"/>
                <a:cs typeface="Arial MT"/>
              </a:rPr>
              <a:t> </a:t>
            </a:r>
            <a:r>
              <a:rPr sz="2400" dirty="0">
                <a:latin typeface="Arial MT"/>
                <a:cs typeface="Arial MT"/>
              </a:rPr>
              <a:t>to</a:t>
            </a:r>
            <a:r>
              <a:rPr sz="2400" spc="-45" dirty="0">
                <a:latin typeface="Arial MT"/>
                <a:cs typeface="Arial MT"/>
              </a:rPr>
              <a:t> </a:t>
            </a:r>
            <a:r>
              <a:rPr sz="2400" dirty="0">
                <a:latin typeface="Arial MT"/>
                <a:cs typeface="Arial MT"/>
              </a:rPr>
              <a:t>safety</a:t>
            </a:r>
            <a:r>
              <a:rPr sz="2400" spc="-65" dirty="0">
                <a:latin typeface="Arial MT"/>
                <a:cs typeface="Arial MT"/>
              </a:rPr>
              <a:t> </a:t>
            </a:r>
            <a:r>
              <a:rPr sz="2400" dirty="0">
                <a:latin typeface="Arial MT"/>
                <a:cs typeface="Arial MT"/>
              </a:rPr>
              <a:t>&amp;</a:t>
            </a:r>
            <a:r>
              <a:rPr sz="2400" spc="-35" dirty="0">
                <a:latin typeface="Arial MT"/>
                <a:cs typeface="Arial MT"/>
              </a:rPr>
              <a:t> </a:t>
            </a:r>
            <a:r>
              <a:rPr sz="2400" dirty="0">
                <a:latin typeface="Arial MT"/>
                <a:cs typeface="Arial MT"/>
              </a:rPr>
              <a:t>health</a:t>
            </a:r>
            <a:r>
              <a:rPr sz="2400" spc="-25" dirty="0">
                <a:latin typeface="Arial MT"/>
                <a:cs typeface="Arial MT"/>
              </a:rPr>
              <a:t> </a:t>
            </a:r>
            <a:r>
              <a:rPr sz="2400" spc="-10" dirty="0">
                <a:latin typeface="Arial MT"/>
                <a:cs typeface="Arial MT"/>
              </a:rPr>
              <a:t>arising</a:t>
            </a:r>
            <a:endParaRPr sz="2400">
              <a:latin typeface="Arial MT"/>
              <a:cs typeface="Arial MT"/>
            </a:endParaRPr>
          </a:p>
          <a:p>
            <a:pPr marL="12700">
              <a:lnSpc>
                <a:spcPct val="100000"/>
              </a:lnSpc>
              <a:spcBef>
                <a:spcPts val="5"/>
              </a:spcBef>
            </a:pPr>
            <a:r>
              <a:rPr sz="2400" dirty="0">
                <a:latin typeface="Arial MT"/>
                <a:cs typeface="Arial MT"/>
              </a:rPr>
              <a:t>from</a:t>
            </a:r>
            <a:r>
              <a:rPr sz="2400" spc="-65" dirty="0">
                <a:latin typeface="Arial MT"/>
                <a:cs typeface="Arial MT"/>
              </a:rPr>
              <a:t> </a:t>
            </a:r>
            <a:r>
              <a:rPr sz="2400" dirty="0">
                <a:latin typeface="Arial MT"/>
                <a:cs typeface="Arial MT"/>
              </a:rPr>
              <a:t>hazards</a:t>
            </a:r>
            <a:r>
              <a:rPr sz="2400" spc="-35" dirty="0">
                <a:latin typeface="Arial MT"/>
                <a:cs typeface="Arial MT"/>
              </a:rPr>
              <a:t> </a:t>
            </a:r>
            <a:r>
              <a:rPr sz="2400" dirty="0">
                <a:latin typeface="Arial MT"/>
                <a:cs typeface="Arial MT"/>
              </a:rPr>
              <a:t>at</a:t>
            </a:r>
            <a:r>
              <a:rPr sz="2400" spc="-45" dirty="0">
                <a:latin typeface="Arial MT"/>
                <a:cs typeface="Arial MT"/>
              </a:rPr>
              <a:t> </a:t>
            </a:r>
            <a:r>
              <a:rPr sz="2400" spc="-10" dirty="0">
                <a:latin typeface="Arial MT"/>
                <a:cs typeface="Arial MT"/>
              </a:rPr>
              <a:t>work.</a:t>
            </a:r>
            <a:endParaRPr sz="2400">
              <a:latin typeface="Arial MT"/>
              <a:cs typeface="Arial MT"/>
            </a:endParaRPr>
          </a:p>
        </p:txBody>
      </p:sp>
      <p:grpSp>
        <p:nvGrpSpPr>
          <p:cNvPr id="4" name="object 4"/>
          <p:cNvGrpSpPr/>
          <p:nvPr/>
        </p:nvGrpSpPr>
        <p:grpSpPr>
          <a:xfrm>
            <a:off x="426719" y="327533"/>
            <a:ext cx="3845560" cy="704215"/>
            <a:chOff x="426719" y="327533"/>
            <a:chExt cx="3845560" cy="704215"/>
          </a:xfrm>
        </p:grpSpPr>
        <p:pic>
          <p:nvPicPr>
            <p:cNvPr id="5" name="object 5"/>
            <p:cNvPicPr/>
            <p:nvPr/>
          </p:nvPicPr>
          <p:blipFill>
            <a:blip r:embed="rId2" cstate="print"/>
            <a:stretch>
              <a:fillRect/>
            </a:stretch>
          </p:blipFill>
          <p:spPr>
            <a:xfrm>
              <a:off x="437387" y="670560"/>
              <a:ext cx="3823716" cy="361188"/>
            </a:xfrm>
            <a:prstGeom prst="rect">
              <a:avLst/>
            </a:prstGeom>
          </p:spPr>
        </p:pic>
        <p:pic>
          <p:nvPicPr>
            <p:cNvPr id="6" name="object 6"/>
            <p:cNvPicPr/>
            <p:nvPr/>
          </p:nvPicPr>
          <p:blipFill>
            <a:blip r:embed="rId3" cstate="print"/>
            <a:stretch>
              <a:fillRect/>
            </a:stretch>
          </p:blipFill>
          <p:spPr>
            <a:xfrm>
              <a:off x="443077" y="327533"/>
              <a:ext cx="3811676" cy="362712"/>
            </a:xfrm>
            <a:prstGeom prst="rect">
              <a:avLst/>
            </a:prstGeom>
          </p:spPr>
        </p:pic>
        <p:pic>
          <p:nvPicPr>
            <p:cNvPr id="7" name="object 7"/>
            <p:cNvPicPr/>
            <p:nvPr/>
          </p:nvPicPr>
          <p:blipFill>
            <a:blip r:embed="rId4" cstate="print"/>
            <a:stretch>
              <a:fillRect/>
            </a:stretch>
          </p:blipFill>
          <p:spPr>
            <a:xfrm>
              <a:off x="426719" y="714756"/>
              <a:ext cx="3845052" cy="25908"/>
            </a:xfrm>
            <a:prstGeom prst="rect">
              <a:avLst/>
            </a:prstGeom>
          </p:spPr>
        </p:pic>
      </p:grpSp>
    </p:spTree>
    <p:extLst>
      <p:ext uri="{BB962C8B-B14F-4D97-AF65-F5344CB8AC3E}">
        <p14:creationId xmlns:p14="http://schemas.microsoft.com/office/powerpoint/2010/main" val="3629241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pPr marL="0" indent="0">
              <a:buNone/>
            </a:pPr>
            <a:r>
              <a:rPr lang="en-GB" dirty="0" smtClean="0"/>
              <a:t>What do we mean by the term “competence”?</a:t>
            </a:r>
            <a:endParaRPr lang="en-GB" dirty="0"/>
          </a:p>
        </p:txBody>
      </p:sp>
      <p:sp>
        <p:nvSpPr>
          <p:cNvPr id="4" name="Title 3"/>
          <p:cNvSpPr>
            <a:spLocks noGrp="1"/>
          </p:cNvSpPr>
          <p:nvPr>
            <p:ph type="title"/>
          </p:nvPr>
        </p:nvSpPr>
        <p:spPr/>
        <p:txBody>
          <a:bodyPr/>
          <a:lstStyle/>
          <a:p>
            <a:r>
              <a:rPr lang="en-GB" dirty="0" smtClean="0"/>
              <a:t>Competent Persons – Refresher!</a:t>
            </a:r>
            <a:endParaRPr lang="en-GB" dirty="0"/>
          </a:p>
        </p:txBody>
      </p:sp>
      <p:sp>
        <p:nvSpPr>
          <p:cNvPr id="7" name="TextBox 6"/>
          <p:cNvSpPr txBox="1"/>
          <p:nvPr/>
        </p:nvSpPr>
        <p:spPr>
          <a:xfrm>
            <a:off x="4283968" y="1916832"/>
            <a:ext cx="3600399" cy="4708981"/>
          </a:xfrm>
          <a:prstGeom prst="rect">
            <a:avLst/>
          </a:prstGeom>
          <a:noFill/>
        </p:spPr>
        <p:txBody>
          <a:bodyPr wrap="square" rtlCol="0">
            <a:spAutoFit/>
          </a:bodyPr>
          <a:lstStyle/>
          <a:p>
            <a:r>
              <a:rPr lang="en-GB" sz="30000" dirty="0" smtClean="0"/>
              <a:t>?</a:t>
            </a:r>
            <a:endParaRPr lang="en-GB" sz="30000"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r>
              <a:rPr lang="en-GB" dirty="0" smtClean="0"/>
              <a:t>Knowledge</a:t>
            </a:r>
          </a:p>
          <a:p>
            <a:pPr lvl="1">
              <a:buFont typeface="Calibri" pitchFamily="34" charset="0"/>
              <a:buChar char="−"/>
            </a:pPr>
            <a:r>
              <a:rPr lang="en-GB" dirty="0" smtClean="0"/>
              <a:t>Of electricity and electrical work</a:t>
            </a:r>
          </a:p>
          <a:p>
            <a:r>
              <a:rPr lang="en-GB" dirty="0" smtClean="0"/>
              <a:t>Ability</a:t>
            </a:r>
          </a:p>
          <a:p>
            <a:pPr lvl="1">
              <a:buFont typeface="Calibri" pitchFamily="34" charset="0"/>
              <a:buChar char="−"/>
            </a:pPr>
            <a:r>
              <a:rPr lang="en-GB" dirty="0" smtClean="0"/>
              <a:t>Understanding of the system, hazards and precautions</a:t>
            </a:r>
          </a:p>
          <a:p>
            <a:pPr lvl="1">
              <a:buFont typeface="Calibri" pitchFamily="34" charset="0"/>
              <a:buChar char="−"/>
            </a:pPr>
            <a:r>
              <a:rPr lang="en-GB" dirty="0" smtClean="0"/>
              <a:t>Understanding of when it is safe/unsafe</a:t>
            </a:r>
          </a:p>
          <a:p>
            <a:r>
              <a:rPr lang="en-GB" dirty="0" smtClean="0"/>
              <a:t>Training</a:t>
            </a:r>
          </a:p>
          <a:p>
            <a:r>
              <a:rPr lang="en-GB" dirty="0" smtClean="0"/>
              <a:t>Experience</a:t>
            </a:r>
          </a:p>
          <a:p>
            <a:pPr lvl="1">
              <a:buFont typeface="Calibri" pitchFamily="34" charset="0"/>
              <a:buChar char="−"/>
            </a:pPr>
            <a:r>
              <a:rPr lang="en-GB" dirty="0" smtClean="0"/>
              <a:t>Experience of electrical work</a:t>
            </a:r>
          </a:p>
          <a:p>
            <a:endParaRPr lang="en-GB" dirty="0"/>
          </a:p>
        </p:txBody>
      </p:sp>
      <p:sp>
        <p:nvSpPr>
          <p:cNvPr id="4" name="Title 3"/>
          <p:cNvSpPr>
            <a:spLocks noGrp="1"/>
          </p:cNvSpPr>
          <p:nvPr>
            <p:ph type="title"/>
          </p:nvPr>
        </p:nvSpPr>
        <p:spPr>
          <a:xfrm>
            <a:off x="1143000" y="381000"/>
            <a:ext cx="8001000" cy="815752"/>
          </a:xfrm>
        </p:spPr>
        <p:txBody>
          <a:bodyPr/>
          <a:lstStyle/>
          <a:p>
            <a:r>
              <a:rPr lang="en-GB" dirty="0" smtClean="0"/>
              <a:t>Competent Persons</a:t>
            </a:r>
            <a:endParaRPr lang="en-GB"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1331640" y="1556792"/>
            <a:ext cx="4454806" cy="4586833"/>
          </a:xfrm>
        </p:spPr>
        <p:txBody>
          <a:bodyPr/>
          <a:lstStyle/>
          <a:p>
            <a:pPr marL="0" indent="0">
              <a:buNone/>
            </a:pPr>
            <a:r>
              <a:rPr lang="en-GB" dirty="0" smtClean="0"/>
              <a:t>Hazards specific to construction:</a:t>
            </a:r>
          </a:p>
          <a:p>
            <a:pPr>
              <a:spcBef>
                <a:spcPts val="1800"/>
              </a:spcBef>
              <a:buClr>
                <a:srgbClr val="000000"/>
              </a:buClr>
            </a:pPr>
            <a:r>
              <a:rPr lang="en-GB" dirty="0" smtClean="0"/>
              <a:t>Contact with overhead power lines</a:t>
            </a:r>
          </a:p>
          <a:p>
            <a:pPr>
              <a:spcBef>
                <a:spcPts val="1800"/>
              </a:spcBef>
              <a:buClr>
                <a:srgbClr val="000000"/>
              </a:buClr>
            </a:pPr>
            <a:r>
              <a:rPr lang="en-GB" dirty="0" smtClean="0"/>
              <a:t>Contact with buried services</a:t>
            </a:r>
          </a:p>
        </p:txBody>
      </p:sp>
      <p:sp>
        <p:nvSpPr>
          <p:cNvPr id="27650" name="Rectangle 2"/>
          <p:cNvSpPr>
            <a:spLocks noGrp="1" noChangeArrowheads="1"/>
          </p:cNvSpPr>
          <p:nvPr>
            <p:ph type="title"/>
          </p:nvPr>
        </p:nvSpPr>
        <p:spPr>
          <a:xfrm>
            <a:off x="1143000" y="188640"/>
            <a:ext cx="8001000" cy="815752"/>
          </a:xfrm>
        </p:spPr>
        <p:txBody>
          <a:bodyPr/>
          <a:lstStyle/>
          <a:p>
            <a:pPr eaLnBrk="1" hangingPunct="1"/>
            <a:r>
              <a:rPr lang="en-GB" sz="4000" dirty="0" smtClean="0"/>
              <a:t>Electricity</a:t>
            </a:r>
            <a:endParaRPr lang="en-US" sz="4000" dirty="0" smtClean="0"/>
          </a:p>
        </p:txBody>
      </p:sp>
      <p:pic>
        <p:nvPicPr>
          <p:cNvPr id="4098" name="Picture 2" descr="I:\RRC COURSE MATERIAL GRAPHICS LIBRARY\GRAPHICS LIBRARY\ENVIRONMENTAL\162.Electricity pylons Suspension Towers.jpg"/>
          <p:cNvPicPr>
            <a:picLocks noChangeAspect="1" noChangeArrowheads="1"/>
          </p:cNvPicPr>
          <p:nvPr/>
        </p:nvPicPr>
        <p:blipFill>
          <a:blip r:embed="rId3" cstate="screen"/>
          <a:srcRect/>
          <a:stretch>
            <a:fillRect/>
          </a:stretch>
        </p:blipFill>
        <p:spPr bwMode="auto">
          <a:xfrm>
            <a:off x="5786446" y="1571612"/>
            <a:ext cx="2979123" cy="3004659"/>
          </a:xfrm>
          <a:prstGeom prst="rect">
            <a:avLst/>
          </a:prstGeom>
          <a:noFill/>
        </p:spPr>
      </p:pic>
    </p:spTree>
    <p:extLst>
      <p:ext uri="{BB962C8B-B14F-4D97-AF65-F5344CB8AC3E}">
        <p14:creationId xmlns:p14="http://schemas.microsoft.com/office/powerpoint/2010/main" val="3699569716"/>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1331640" y="1556792"/>
            <a:ext cx="4968552" cy="4586833"/>
          </a:xfrm>
        </p:spPr>
        <p:txBody>
          <a:bodyPr>
            <a:normAutofit fontScale="85000" lnSpcReduction="10000"/>
          </a:bodyPr>
          <a:lstStyle/>
          <a:p>
            <a:pPr>
              <a:spcBef>
                <a:spcPts val="1800"/>
              </a:spcBef>
            </a:pPr>
            <a:r>
              <a:rPr lang="en-US" dirty="0" smtClean="0"/>
              <a:t>Isolating the power supply </a:t>
            </a:r>
          </a:p>
          <a:p>
            <a:pPr>
              <a:spcBef>
                <a:spcPts val="1800"/>
              </a:spcBef>
            </a:pPr>
            <a:r>
              <a:rPr lang="en-US" dirty="0" smtClean="0"/>
              <a:t>Using SSW and permit systems </a:t>
            </a:r>
          </a:p>
          <a:p>
            <a:pPr>
              <a:spcBef>
                <a:spcPts val="1800"/>
              </a:spcBef>
            </a:pPr>
            <a:r>
              <a:rPr lang="en-US" dirty="0" smtClean="0"/>
              <a:t>Sleeve low voltage power lines</a:t>
            </a:r>
          </a:p>
          <a:p>
            <a:pPr>
              <a:spcBef>
                <a:spcPts val="1800"/>
              </a:spcBef>
            </a:pPr>
            <a:r>
              <a:rPr lang="en-US" dirty="0" smtClean="0"/>
              <a:t>Using barriers, signage and goal-posts </a:t>
            </a:r>
          </a:p>
          <a:p>
            <a:pPr>
              <a:spcBef>
                <a:spcPts val="1800"/>
              </a:spcBef>
            </a:pPr>
            <a:r>
              <a:rPr lang="en-US" dirty="0" smtClean="0"/>
              <a:t>Using banksmen</a:t>
            </a:r>
            <a:endParaRPr lang="en-GB" dirty="0" smtClean="0"/>
          </a:p>
          <a:p>
            <a:pPr>
              <a:spcBef>
                <a:spcPts val="1800"/>
              </a:spcBef>
            </a:pPr>
            <a:r>
              <a:rPr lang="en-US" dirty="0" smtClean="0"/>
              <a:t>Using non-conducting equipment</a:t>
            </a:r>
            <a:endParaRPr lang="en-GB" dirty="0" smtClean="0"/>
          </a:p>
          <a:p>
            <a:endParaRPr lang="en-GB" dirty="0"/>
          </a:p>
        </p:txBody>
      </p:sp>
      <p:sp>
        <p:nvSpPr>
          <p:cNvPr id="27650" name="Rectangle 2"/>
          <p:cNvSpPr>
            <a:spLocks noGrp="1" noChangeArrowheads="1"/>
          </p:cNvSpPr>
          <p:nvPr>
            <p:ph type="title"/>
          </p:nvPr>
        </p:nvSpPr>
        <p:spPr>
          <a:xfrm>
            <a:off x="1143000" y="188640"/>
            <a:ext cx="8001000" cy="815752"/>
          </a:xfrm>
        </p:spPr>
        <p:txBody>
          <a:bodyPr/>
          <a:lstStyle/>
          <a:p>
            <a:pPr eaLnBrk="1" hangingPunct="1"/>
            <a:r>
              <a:rPr lang="en-GB" sz="3600" dirty="0" smtClean="0"/>
              <a:t>Overhead Power Line – Precautions</a:t>
            </a:r>
            <a:endParaRPr lang="en-US" sz="3600" dirty="0" smtClean="0"/>
          </a:p>
        </p:txBody>
      </p:sp>
      <p:pic>
        <p:nvPicPr>
          <p:cNvPr id="200706" name="Picture 2"/>
          <p:cNvPicPr>
            <a:picLocks noChangeAspect="1" noChangeArrowheads="1"/>
          </p:cNvPicPr>
          <p:nvPr/>
        </p:nvPicPr>
        <p:blipFill>
          <a:blip r:embed="rId3" cstate="print"/>
          <a:stretch>
            <a:fillRect/>
          </a:stretch>
        </p:blipFill>
        <p:spPr bwMode="auto">
          <a:xfrm>
            <a:off x="5724128" y="3645024"/>
            <a:ext cx="3094032" cy="2204782"/>
          </a:xfrm>
          <a:prstGeom prst="rect">
            <a:avLst/>
          </a:prstGeom>
          <a:noFill/>
          <a:ln w="9525">
            <a:noFill/>
            <a:miter lim="800000"/>
            <a:headEnd/>
            <a:tailEnd/>
          </a:ln>
        </p:spPr>
      </p:pic>
    </p:spTree>
    <p:extLst>
      <p:ext uri="{BB962C8B-B14F-4D97-AF65-F5344CB8AC3E}">
        <p14:creationId xmlns:p14="http://schemas.microsoft.com/office/powerpoint/2010/main" val="263467460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331640" y="836712"/>
            <a:ext cx="7126560" cy="4586833"/>
          </a:xfrm>
        </p:spPr>
        <p:txBody>
          <a:bodyPr/>
          <a:lstStyle/>
          <a:p>
            <a:r>
              <a:rPr lang="en-GB" dirty="0" smtClean="0"/>
              <a:t>May be struck during excavations</a:t>
            </a:r>
          </a:p>
          <a:p>
            <a:r>
              <a:rPr lang="en-GB" dirty="0" smtClean="0"/>
              <a:t>Can result in: Arcing, shock, burns, fire</a:t>
            </a:r>
          </a:p>
          <a:p>
            <a:r>
              <a:rPr lang="en-GB" dirty="0" smtClean="0"/>
              <a:t>Precautions</a:t>
            </a:r>
          </a:p>
          <a:p>
            <a:pPr lvl="1">
              <a:buFont typeface="Calibri" pitchFamily="34" charset="0"/>
              <a:buChar char="−"/>
            </a:pPr>
            <a:r>
              <a:rPr lang="en-GB" sz="2400" b="1" dirty="0" smtClean="0"/>
              <a:t>Check plans</a:t>
            </a:r>
          </a:p>
          <a:p>
            <a:pPr lvl="1">
              <a:buFont typeface="Calibri" pitchFamily="34" charset="0"/>
              <a:buChar char="−"/>
            </a:pPr>
            <a:r>
              <a:rPr lang="en-US" sz="2400" b="1" dirty="0"/>
              <a:t>Isolating the power supply </a:t>
            </a:r>
          </a:p>
          <a:p>
            <a:pPr lvl="1">
              <a:buFont typeface="Calibri" pitchFamily="34" charset="0"/>
              <a:buChar char="−"/>
            </a:pPr>
            <a:r>
              <a:rPr lang="en-US" sz="2400" b="1" dirty="0"/>
              <a:t>Using SSW and permit </a:t>
            </a:r>
            <a:r>
              <a:rPr lang="en-US" sz="2400" b="1" dirty="0" smtClean="0"/>
              <a:t>systems</a:t>
            </a:r>
          </a:p>
          <a:p>
            <a:pPr lvl="1">
              <a:buFont typeface="Calibri" pitchFamily="34" charset="0"/>
              <a:buChar char="−"/>
            </a:pPr>
            <a:r>
              <a:rPr lang="en-GB" sz="2400" b="1" dirty="0"/>
              <a:t>Competent person</a:t>
            </a:r>
          </a:p>
          <a:p>
            <a:pPr lvl="1">
              <a:buFont typeface="Calibri" pitchFamily="34" charset="0"/>
              <a:buChar char="−"/>
            </a:pPr>
            <a:r>
              <a:rPr lang="en-GB" sz="2400" b="1" dirty="0"/>
              <a:t>Insulating </a:t>
            </a:r>
            <a:r>
              <a:rPr lang="en-GB" sz="2400" b="1" dirty="0" smtClean="0"/>
              <a:t>PPE </a:t>
            </a:r>
            <a:r>
              <a:rPr lang="en-GB" sz="2000" b="1" dirty="0" smtClean="0"/>
              <a:t>Boots</a:t>
            </a:r>
            <a:r>
              <a:rPr lang="en-GB" sz="2000" b="1" dirty="0"/>
              <a:t>, </a:t>
            </a:r>
            <a:r>
              <a:rPr lang="en-GB" sz="2000" b="1" dirty="0" smtClean="0"/>
              <a:t>Gloves and </a:t>
            </a:r>
            <a:r>
              <a:rPr lang="en-GB" sz="2000" b="1" dirty="0" err="1" smtClean="0"/>
              <a:t>etc</a:t>
            </a:r>
            <a:r>
              <a:rPr lang="en-GB" sz="2000" b="1" dirty="0" smtClean="0"/>
              <a:t> </a:t>
            </a:r>
            <a:endParaRPr lang="en-GB" sz="2000" b="1" dirty="0"/>
          </a:p>
          <a:p>
            <a:pPr lvl="1">
              <a:buFont typeface="Calibri" pitchFamily="34" charset="0"/>
              <a:buChar char="−"/>
            </a:pPr>
            <a:r>
              <a:rPr lang="en-GB" sz="2400" b="1" dirty="0"/>
              <a:t>Insulated tools</a:t>
            </a:r>
          </a:p>
          <a:p>
            <a:pPr lvl="1">
              <a:buFont typeface="Calibri" pitchFamily="34" charset="0"/>
              <a:buChar char="−"/>
            </a:pPr>
            <a:r>
              <a:rPr lang="en-GB" sz="2400" b="1" dirty="0" smtClean="0"/>
              <a:t>Detection equipment</a:t>
            </a:r>
          </a:p>
          <a:p>
            <a:pPr lvl="1">
              <a:buFont typeface="Calibri" pitchFamily="34" charset="0"/>
              <a:buChar char="−"/>
            </a:pPr>
            <a:r>
              <a:rPr lang="en-GB" sz="2400" b="1" dirty="0" smtClean="0"/>
              <a:t>Expose by hand digging</a:t>
            </a:r>
          </a:p>
          <a:p>
            <a:pPr lvl="1">
              <a:buFont typeface="Calibri" pitchFamily="34" charset="0"/>
              <a:buChar char="−"/>
            </a:pPr>
            <a:r>
              <a:rPr lang="en-GB" sz="2400" b="1" dirty="0" smtClean="0"/>
              <a:t>Identify and label</a:t>
            </a:r>
            <a:endParaRPr lang="en-GB" sz="3200" b="1" dirty="0" smtClean="0"/>
          </a:p>
        </p:txBody>
      </p:sp>
      <p:sp>
        <p:nvSpPr>
          <p:cNvPr id="4" name="Title 3"/>
          <p:cNvSpPr>
            <a:spLocks noGrp="1"/>
          </p:cNvSpPr>
          <p:nvPr>
            <p:ph type="title"/>
          </p:nvPr>
        </p:nvSpPr>
        <p:spPr>
          <a:xfrm>
            <a:off x="1143000" y="116632"/>
            <a:ext cx="8001000" cy="815752"/>
          </a:xfrm>
        </p:spPr>
        <p:txBody>
          <a:bodyPr/>
          <a:lstStyle/>
          <a:p>
            <a:r>
              <a:rPr lang="en-GB" dirty="0" smtClean="0"/>
              <a:t>Buried Cables</a:t>
            </a:r>
            <a:endParaRPr lang="en-GB" dirty="0"/>
          </a:p>
        </p:txBody>
      </p:sp>
    </p:spTree>
    <p:extLst>
      <p:ext uri="{BB962C8B-B14F-4D97-AF65-F5344CB8AC3E}">
        <p14:creationId xmlns:p14="http://schemas.microsoft.com/office/powerpoint/2010/main" val="4286496114"/>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294967295"/>
          </p:nvPr>
        </p:nvSpPr>
        <p:spPr>
          <a:xfrm>
            <a:off x="2103040" y="1371600"/>
            <a:ext cx="8229600" cy="4525963"/>
          </a:xfrm>
          <a:prstGeom prst="rect">
            <a:avLst/>
          </a:prstGeom>
        </p:spPr>
        <p:txBody>
          <a:bodyPr>
            <a:noAutofit/>
          </a:bodyPr>
          <a:lstStyle/>
          <a:p>
            <a:r>
              <a:rPr lang="en-US" sz="2400" dirty="0" smtClean="0">
                <a:solidFill>
                  <a:srgbClr val="000000"/>
                </a:solidFill>
                <a:latin typeface="Calibri" pitchFamily="34" charset="0"/>
                <a:cs typeface="Calibri" pitchFamily="34" charset="0"/>
              </a:rPr>
              <a:t>Trained and Competent Staff</a:t>
            </a:r>
          </a:p>
          <a:p>
            <a:r>
              <a:rPr lang="en-US" sz="2400" dirty="0" smtClean="0">
                <a:solidFill>
                  <a:srgbClr val="000000"/>
                </a:solidFill>
                <a:latin typeface="Calibri" pitchFamily="34" charset="0"/>
                <a:cs typeface="Calibri" pitchFamily="34" charset="0"/>
              </a:rPr>
              <a:t>Accompanied by another person</a:t>
            </a:r>
          </a:p>
          <a:p>
            <a:r>
              <a:rPr lang="en-US" sz="2400" dirty="0" smtClean="0">
                <a:solidFill>
                  <a:srgbClr val="000000"/>
                </a:solidFill>
                <a:latin typeface="Calibri" pitchFamily="34" charset="0"/>
                <a:cs typeface="Calibri" pitchFamily="34" charset="0"/>
              </a:rPr>
              <a:t>Adequate Information about the risks</a:t>
            </a:r>
          </a:p>
          <a:p>
            <a:r>
              <a:rPr lang="en-US" sz="2400" dirty="0" smtClean="0">
                <a:solidFill>
                  <a:srgbClr val="000000"/>
                </a:solidFill>
                <a:latin typeface="Calibri" pitchFamily="34" charset="0"/>
                <a:cs typeface="Calibri" pitchFamily="34" charset="0"/>
              </a:rPr>
              <a:t>Suitable insulated tools</a:t>
            </a:r>
          </a:p>
          <a:p>
            <a:r>
              <a:rPr lang="en-US" sz="2400" dirty="0" smtClean="0">
                <a:solidFill>
                  <a:srgbClr val="000000"/>
                </a:solidFill>
                <a:latin typeface="Calibri" pitchFamily="34" charset="0"/>
                <a:cs typeface="Calibri" pitchFamily="34" charset="0"/>
              </a:rPr>
              <a:t>Insulated barriers or screens</a:t>
            </a:r>
          </a:p>
          <a:p>
            <a:r>
              <a:rPr lang="en-US" sz="2400" dirty="0" smtClean="0">
                <a:solidFill>
                  <a:srgbClr val="000000"/>
                </a:solidFill>
                <a:latin typeface="Calibri" pitchFamily="34" charset="0"/>
                <a:cs typeface="Calibri" pitchFamily="34" charset="0"/>
              </a:rPr>
              <a:t>Suitable instruments and test probes</a:t>
            </a:r>
          </a:p>
          <a:p>
            <a:r>
              <a:rPr lang="en-US" sz="2400" dirty="0" smtClean="0">
                <a:solidFill>
                  <a:srgbClr val="000000"/>
                </a:solidFill>
                <a:latin typeface="Calibri" pitchFamily="34" charset="0"/>
                <a:cs typeface="Calibri" pitchFamily="34" charset="0"/>
              </a:rPr>
              <a:t>Personal protective equipment / rubber mats</a:t>
            </a:r>
          </a:p>
          <a:p>
            <a:r>
              <a:rPr lang="en-US" sz="2400" dirty="0" smtClean="0">
                <a:solidFill>
                  <a:srgbClr val="000000"/>
                </a:solidFill>
                <a:latin typeface="Calibri" pitchFamily="34" charset="0"/>
                <a:cs typeface="Calibri" pitchFamily="34" charset="0"/>
              </a:rPr>
              <a:t>Permit to work</a:t>
            </a:r>
          </a:p>
          <a:p>
            <a:r>
              <a:rPr lang="en-US" sz="2400" dirty="0" smtClean="0">
                <a:solidFill>
                  <a:srgbClr val="000000"/>
                </a:solidFill>
                <a:latin typeface="Calibri" pitchFamily="34" charset="0"/>
                <a:cs typeface="Calibri" pitchFamily="34" charset="0"/>
              </a:rPr>
              <a:t>Restricted access</a:t>
            </a:r>
          </a:p>
          <a:p>
            <a:endParaRPr lang="en-IN" sz="2400" dirty="0">
              <a:solidFill>
                <a:srgbClr val="000000"/>
              </a:solidFill>
              <a:latin typeface="Calibri" pitchFamily="34" charset="0"/>
              <a:cs typeface="Calibri" pitchFamily="34" charset="0"/>
            </a:endParaRPr>
          </a:p>
        </p:txBody>
      </p:sp>
      <p:sp>
        <p:nvSpPr>
          <p:cNvPr id="8" name="Title 5"/>
          <p:cNvSpPr>
            <a:spLocks noGrp="1"/>
          </p:cNvSpPr>
          <p:nvPr>
            <p:ph type="title"/>
          </p:nvPr>
        </p:nvSpPr>
        <p:spPr>
          <a:xfrm>
            <a:off x="1907704" y="76200"/>
            <a:ext cx="6400800" cy="1143000"/>
          </a:xfrm>
        </p:spPr>
        <p:txBody>
          <a:bodyPr>
            <a:normAutofit/>
          </a:bodyPr>
          <a:lstStyle/>
          <a:p>
            <a:r>
              <a:rPr lang="en-US" b="1" dirty="0" smtClean="0"/>
              <a:t>Precautions for Working Live</a:t>
            </a:r>
            <a:endParaRPr lang="en-IN" b="1" dirty="0"/>
          </a:p>
        </p:txBody>
      </p:sp>
    </p:spTree>
    <p:extLst>
      <p:ext uri="{BB962C8B-B14F-4D97-AF65-F5344CB8AC3E}">
        <p14:creationId xmlns:p14="http://schemas.microsoft.com/office/powerpoint/2010/main" val="3524538184"/>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r>
              <a:rPr lang="en-GB" dirty="0" smtClean="0"/>
              <a:t>What action should be taken on finding a person suspected to have suffered an electric shock?</a:t>
            </a:r>
            <a:endParaRPr lang="en-GB" dirty="0"/>
          </a:p>
        </p:txBody>
      </p:sp>
      <p:sp>
        <p:nvSpPr>
          <p:cNvPr id="4" name="Title 3"/>
          <p:cNvSpPr>
            <a:spLocks noGrp="1"/>
          </p:cNvSpPr>
          <p:nvPr>
            <p:ph type="title"/>
          </p:nvPr>
        </p:nvSpPr>
        <p:spPr>
          <a:xfrm>
            <a:off x="1143000" y="381000"/>
            <a:ext cx="7821488" cy="815752"/>
          </a:xfrm>
        </p:spPr>
        <p:txBody>
          <a:bodyPr/>
          <a:lstStyle/>
          <a:p>
            <a:r>
              <a:rPr lang="en-GB" dirty="0" smtClean="0"/>
              <a:t>Group Syndicate Activity</a:t>
            </a:r>
            <a:endParaRPr lang="en-GB" dirty="0"/>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381000"/>
            <a:ext cx="8001000" cy="815752"/>
          </a:xfrm>
        </p:spPr>
        <p:txBody>
          <a:bodyPr/>
          <a:lstStyle/>
          <a:p>
            <a:r>
              <a:rPr lang="en-GB" dirty="0" smtClean="0"/>
              <a:t>Emergency Action</a:t>
            </a:r>
            <a:endParaRPr lang="en-GB" dirty="0"/>
          </a:p>
        </p:txBody>
      </p:sp>
      <p:sp>
        <p:nvSpPr>
          <p:cNvPr id="6" name="Rectangle 3"/>
          <p:cNvSpPr txBox="1">
            <a:spLocks noChangeArrowheads="1"/>
          </p:cNvSpPr>
          <p:nvPr/>
        </p:nvSpPr>
        <p:spPr bwMode="auto">
          <a:xfrm>
            <a:off x="1331912" y="1371600"/>
            <a:ext cx="78486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49263" indent="-449263">
              <a:spcBef>
                <a:spcPct val="40000"/>
              </a:spcBef>
            </a:pPr>
            <a:endParaRPr lang="en-GB" sz="2400" b="1" dirty="0" smtClean="0">
              <a:solidFill>
                <a:srgbClr val="000000"/>
              </a:solidFill>
              <a:latin typeface="Calibri" pitchFamily="34" charset="0"/>
              <a:cs typeface="Calibri" pitchFamily="34" charset="0"/>
            </a:endParaRPr>
          </a:p>
          <a:p>
            <a:pPr marL="449263" indent="-449263">
              <a:spcBef>
                <a:spcPct val="40000"/>
              </a:spcBef>
            </a:pPr>
            <a:r>
              <a:rPr lang="en-GB" sz="2400" b="1" dirty="0" smtClean="0">
                <a:solidFill>
                  <a:srgbClr val="000000"/>
                </a:solidFill>
                <a:latin typeface="Calibri" pitchFamily="34" charset="0"/>
                <a:cs typeface="Calibri" pitchFamily="34" charset="0"/>
              </a:rPr>
              <a:t>Don’t touch the casualty</a:t>
            </a:r>
          </a:p>
          <a:p>
            <a:pPr marL="449263" indent="-449263">
              <a:spcBef>
                <a:spcPct val="40000"/>
              </a:spcBef>
            </a:pPr>
            <a:r>
              <a:rPr lang="en-GB" sz="2400" b="1" dirty="0" smtClean="0">
                <a:solidFill>
                  <a:srgbClr val="000000"/>
                </a:solidFill>
                <a:latin typeface="Calibri" pitchFamily="34" charset="0"/>
                <a:cs typeface="Calibri" pitchFamily="34" charset="0"/>
              </a:rPr>
              <a:t>Isolate the supply</a:t>
            </a:r>
          </a:p>
          <a:p>
            <a:pPr marL="449263" indent="-449263">
              <a:spcBef>
                <a:spcPct val="40000"/>
              </a:spcBef>
            </a:pPr>
            <a:r>
              <a:rPr lang="en-GB" sz="2400" b="1" dirty="0" smtClean="0">
                <a:solidFill>
                  <a:srgbClr val="000000"/>
                </a:solidFill>
                <a:latin typeface="Calibri" pitchFamily="34" charset="0"/>
                <a:cs typeface="Calibri" pitchFamily="34" charset="0"/>
              </a:rPr>
              <a:t>Summon help</a:t>
            </a:r>
          </a:p>
          <a:p>
            <a:pPr marL="449263" indent="-449263">
              <a:spcBef>
                <a:spcPct val="40000"/>
              </a:spcBef>
            </a:pPr>
            <a:r>
              <a:rPr lang="en-GB" sz="2400" b="1" dirty="0" smtClean="0">
                <a:solidFill>
                  <a:srgbClr val="000000"/>
                </a:solidFill>
                <a:latin typeface="Calibri" pitchFamily="34" charset="0"/>
                <a:cs typeface="Calibri" pitchFamily="34" charset="0"/>
              </a:rPr>
              <a:t>Give cardio / pulmonary resuscitation</a:t>
            </a:r>
          </a:p>
          <a:p>
            <a:pPr marL="769303" lvl="1" indent="-449263">
              <a:spcBef>
                <a:spcPct val="40000"/>
              </a:spcBef>
            </a:pPr>
            <a:r>
              <a:rPr lang="en-GB" b="1" dirty="0" smtClean="0">
                <a:solidFill>
                  <a:srgbClr val="000000"/>
                </a:solidFill>
                <a:latin typeface="Calibri" pitchFamily="34" charset="0"/>
                <a:cs typeface="Calibri" pitchFamily="34" charset="0"/>
              </a:rPr>
              <a:t>Airways</a:t>
            </a:r>
          </a:p>
          <a:p>
            <a:pPr marL="769303" lvl="1" indent="-449263">
              <a:spcBef>
                <a:spcPct val="40000"/>
              </a:spcBef>
            </a:pPr>
            <a:r>
              <a:rPr lang="en-GB" b="1" dirty="0" smtClean="0">
                <a:solidFill>
                  <a:srgbClr val="000000"/>
                </a:solidFill>
                <a:latin typeface="Calibri" pitchFamily="34" charset="0"/>
                <a:cs typeface="Calibri" pitchFamily="34" charset="0"/>
              </a:rPr>
              <a:t>Breathing</a:t>
            </a:r>
          </a:p>
          <a:p>
            <a:pPr marL="769303" lvl="1" indent="-449263">
              <a:spcBef>
                <a:spcPct val="40000"/>
              </a:spcBef>
            </a:pPr>
            <a:r>
              <a:rPr lang="en-GB" b="1" dirty="0" smtClean="0">
                <a:solidFill>
                  <a:srgbClr val="000000"/>
                </a:solidFill>
                <a:latin typeface="Calibri" pitchFamily="34" charset="0"/>
                <a:cs typeface="Calibri" pitchFamily="34" charset="0"/>
              </a:rPr>
              <a:t>Circulation</a:t>
            </a:r>
          </a:p>
          <a:p>
            <a:pPr marL="449263" indent="-449263">
              <a:spcBef>
                <a:spcPct val="40000"/>
              </a:spcBef>
            </a:pPr>
            <a:r>
              <a:rPr lang="en-GB" sz="2400" b="1" dirty="0" smtClean="0">
                <a:solidFill>
                  <a:srgbClr val="000000"/>
                </a:solidFill>
                <a:latin typeface="Calibri" pitchFamily="34" charset="0"/>
                <a:cs typeface="Calibri" pitchFamily="34" charset="0"/>
              </a:rPr>
              <a:t>Treat burns</a:t>
            </a:r>
          </a:p>
          <a:p>
            <a:pPr marL="449263" indent="-449263">
              <a:spcBef>
                <a:spcPct val="40000"/>
              </a:spcBef>
            </a:pPr>
            <a:r>
              <a:rPr lang="en-GB" sz="2400" b="1" dirty="0" smtClean="0">
                <a:solidFill>
                  <a:srgbClr val="000000"/>
                </a:solidFill>
                <a:latin typeface="Calibri" pitchFamily="34" charset="0"/>
                <a:cs typeface="Calibri" pitchFamily="34" charset="0"/>
              </a:rPr>
              <a:t>Remain with the casualty until the emergency services arrive</a:t>
            </a:r>
            <a:endParaRPr lang="en-GB" b="1" dirty="0">
              <a:solidFill>
                <a:srgbClr val="000000"/>
              </a:solidFill>
              <a:latin typeface="Calibri" pitchFamily="34" charset="0"/>
              <a:cs typeface="Calibri" pitchFamily="34" charset="0"/>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p:txBody>
          <a:bodyPr/>
          <a:lstStyle/>
          <a:p>
            <a:pPr>
              <a:spcBef>
                <a:spcPts val="1800"/>
              </a:spcBef>
              <a:buFont typeface="Arial" pitchFamily="34" charset="0"/>
              <a:buChar char="•"/>
            </a:pPr>
            <a:r>
              <a:rPr lang="en-GB" sz="2800" dirty="0" smtClean="0"/>
              <a:t>User checks</a:t>
            </a:r>
          </a:p>
          <a:p>
            <a:pPr>
              <a:spcBef>
                <a:spcPts val="1800"/>
              </a:spcBef>
              <a:buFont typeface="Arial" pitchFamily="34" charset="0"/>
              <a:buChar char="•"/>
            </a:pPr>
            <a:r>
              <a:rPr lang="en-GB" sz="2800" dirty="0" smtClean="0"/>
              <a:t>Formal visual inspection</a:t>
            </a:r>
          </a:p>
          <a:p>
            <a:pPr>
              <a:spcBef>
                <a:spcPts val="1800"/>
              </a:spcBef>
              <a:buFont typeface="Arial" pitchFamily="34" charset="0"/>
              <a:buChar char="•"/>
            </a:pPr>
            <a:r>
              <a:rPr lang="en-GB" sz="2800" dirty="0" smtClean="0"/>
              <a:t>Combined inspection and testing</a:t>
            </a:r>
          </a:p>
          <a:p>
            <a:pPr>
              <a:buNone/>
            </a:pPr>
            <a:endParaRPr lang="en-GB" dirty="0" smtClean="0"/>
          </a:p>
        </p:txBody>
      </p:sp>
      <p:sp>
        <p:nvSpPr>
          <p:cNvPr id="2" name="Title 1"/>
          <p:cNvSpPr>
            <a:spLocks noGrp="1"/>
          </p:cNvSpPr>
          <p:nvPr>
            <p:ph type="title"/>
          </p:nvPr>
        </p:nvSpPr>
        <p:spPr/>
        <p:txBody>
          <a:bodyPr/>
          <a:lstStyle/>
          <a:p>
            <a:pPr algn="ctr"/>
            <a:r>
              <a:rPr lang="en-GB" dirty="0" smtClean="0"/>
              <a:t>Inspection and Maintenance</a:t>
            </a:r>
            <a:endParaRPr lang="en-GB" dirty="0"/>
          </a:p>
        </p:txBody>
      </p:sp>
      <p:pic>
        <p:nvPicPr>
          <p:cNvPr id="133122" name="Picture 2"/>
          <p:cNvPicPr>
            <a:picLocks noChangeAspect="1" noChangeArrowheads="1"/>
          </p:cNvPicPr>
          <p:nvPr/>
        </p:nvPicPr>
        <p:blipFill>
          <a:blip r:embed="rId3" cstate="screen"/>
          <a:srcRect/>
          <a:stretch>
            <a:fillRect/>
          </a:stretch>
        </p:blipFill>
        <p:spPr bwMode="auto">
          <a:xfrm>
            <a:off x="6544574" y="2143116"/>
            <a:ext cx="2395487" cy="30098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p:txBody>
          <a:bodyPr>
            <a:normAutofit fontScale="85000" lnSpcReduction="20000"/>
          </a:bodyPr>
          <a:lstStyle/>
          <a:p>
            <a:pPr eaLnBrk="1" hangingPunct="1">
              <a:spcBef>
                <a:spcPts val="1800"/>
              </a:spcBef>
              <a:buFont typeface="Arial" pitchFamily="34" charset="0"/>
              <a:buChar char="•"/>
            </a:pPr>
            <a:r>
              <a:rPr lang="en-GB" dirty="0" smtClean="0"/>
              <a:t>Damage to cable sheath</a:t>
            </a:r>
          </a:p>
          <a:p>
            <a:pPr eaLnBrk="1" hangingPunct="1">
              <a:spcBef>
                <a:spcPts val="1800"/>
              </a:spcBef>
              <a:buFont typeface="Arial" pitchFamily="34" charset="0"/>
              <a:buChar char="•"/>
            </a:pPr>
            <a:r>
              <a:rPr lang="en-GB" dirty="0" smtClean="0"/>
              <a:t>Damage to plug</a:t>
            </a:r>
          </a:p>
          <a:p>
            <a:pPr eaLnBrk="1" hangingPunct="1">
              <a:spcBef>
                <a:spcPts val="1800"/>
              </a:spcBef>
              <a:buFont typeface="Arial" pitchFamily="34" charset="0"/>
              <a:buChar char="•"/>
            </a:pPr>
            <a:r>
              <a:rPr lang="en-GB" dirty="0" smtClean="0"/>
              <a:t>Flex fully insulated</a:t>
            </a:r>
          </a:p>
          <a:p>
            <a:pPr eaLnBrk="1" hangingPunct="1">
              <a:spcBef>
                <a:spcPts val="1800"/>
              </a:spcBef>
              <a:buFont typeface="Arial" pitchFamily="34" charset="0"/>
              <a:buChar char="•"/>
            </a:pPr>
            <a:r>
              <a:rPr lang="en-GB" dirty="0" smtClean="0"/>
              <a:t>Inadequate joints</a:t>
            </a:r>
          </a:p>
          <a:p>
            <a:pPr eaLnBrk="1" hangingPunct="1">
              <a:spcBef>
                <a:spcPts val="1800"/>
              </a:spcBef>
              <a:buFont typeface="Arial" pitchFamily="34" charset="0"/>
              <a:buChar char="•"/>
            </a:pPr>
            <a:r>
              <a:rPr lang="en-GB" dirty="0" smtClean="0"/>
              <a:t>Unsecured casing</a:t>
            </a:r>
          </a:p>
          <a:p>
            <a:pPr eaLnBrk="1" hangingPunct="1">
              <a:spcBef>
                <a:spcPts val="1800"/>
              </a:spcBef>
              <a:buFont typeface="Arial" pitchFamily="34" charset="0"/>
              <a:buChar char="•"/>
            </a:pPr>
            <a:r>
              <a:rPr lang="en-GB" dirty="0" smtClean="0"/>
              <a:t>Wet or contaminated</a:t>
            </a:r>
          </a:p>
          <a:p>
            <a:pPr eaLnBrk="1" hangingPunct="1">
              <a:spcBef>
                <a:spcPts val="1800"/>
              </a:spcBef>
              <a:buFont typeface="Arial" pitchFamily="34" charset="0"/>
              <a:buChar char="•"/>
            </a:pPr>
            <a:r>
              <a:rPr lang="en-GB" dirty="0" smtClean="0"/>
              <a:t>Damage to casing of equipment</a:t>
            </a:r>
          </a:p>
          <a:p>
            <a:pPr eaLnBrk="1" hangingPunct="1">
              <a:spcBef>
                <a:spcPts val="1800"/>
              </a:spcBef>
              <a:buFont typeface="Arial" pitchFamily="34" charset="0"/>
              <a:buChar char="•"/>
            </a:pPr>
            <a:r>
              <a:rPr lang="en-GB" dirty="0" smtClean="0"/>
              <a:t>Burns/scorch marks</a:t>
            </a:r>
          </a:p>
        </p:txBody>
      </p:sp>
      <p:sp>
        <p:nvSpPr>
          <p:cNvPr id="2" name="Title 1"/>
          <p:cNvSpPr>
            <a:spLocks noGrp="1"/>
          </p:cNvSpPr>
          <p:nvPr>
            <p:ph type="title"/>
          </p:nvPr>
        </p:nvSpPr>
        <p:spPr>
          <a:xfrm>
            <a:off x="1143000" y="381000"/>
            <a:ext cx="8001000" cy="815752"/>
          </a:xfrm>
        </p:spPr>
        <p:txBody>
          <a:bodyPr/>
          <a:lstStyle/>
          <a:p>
            <a:pPr algn="ctr"/>
            <a:r>
              <a:rPr lang="en-GB" dirty="0" smtClean="0"/>
              <a:t>User Checks</a:t>
            </a:r>
            <a:endParaRPr lang="en-GB" dirty="0"/>
          </a:p>
        </p:txBody>
      </p:sp>
      <p:pic>
        <p:nvPicPr>
          <p:cNvPr id="132098" name="Picture 2"/>
          <p:cNvPicPr>
            <a:picLocks noChangeAspect="1" noChangeArrowheads="1"/>
          </p:cNvPicPr>
          <p:nvPr/>
        </p:nvPicPr>
        <p:blipFill>
          <a:blip r:embed="rId3" cstate="screen"/>
          <a:srcRect/>
          <a:stretch>
            <a:fillRect/>
          </a:stretch>
        </p:blipFill>
        <p:spPr bwMode="auto">
          <a:xfrm>
            <a:off x="6752325" y="1487946"/>
            <a:ext cx="2284171" cy="2088679"/>
          </a:xfrm>
          <a:prstGeom prst="rect">
            <a:avLst/>
          </a:prstGeom>
          <a:noFill/>
          <a:ln w="9525">
            <a:noFill/>
            <a:miter lim="800000"/>
            <a:headEnd/>
            <a:tailEnd/>
          </a:ln>
        </p:spPr>
      </p:pic>
      <p:pic>
        <p:nvPicPr>
          <p:cNvPr id="132099" name="Picture 3"/>
          <p:cNvPicPr>
            <a:picLocks noChangeAspect="1" noChangeArrowheads="1"/>
          </p:cNvPicPr>
          <p:nvPr/>
        </p:nvPicPr>
        <p:blipFill>
          <a:blip r:embed="rId4" cstate="screen"/>
          <a:srcRect/>
          <a:stretch>
            <a:fillRect/>
          </a:stretch>
        </p:blipFill>
        <p:spPr bwMode="auto">
          <a:xfrm>
            <a:off x="6429388" y="3714752"/>
            <a:ext cx="2273044" cy="20717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8000"/>
          </a:xfrm>
          <a:prstGeom prst="rect">
            <a:avLst/>
          </a:prstGeom>
        </p:spPr>
      </p:pic>
      <p:grpSp>
        <p:nvGrpSpPr>
          <p:cNvPr id="3" name="object 3"/>
          <p:cNvGrpSpPr/>
          <p:nvPr/>
        </p:nvGrpSpPr>
        <p:grpSpPr>
          <a:xfrm>
            <a:off x="0" y="0"/>
            <a:ext cx="9144000" cy="6858000"/>
            <a:chOff x="0" y="0"/>
            <a:chExt cx="9144000" cy="6858000"/>
          </a:xfrm>
        </p:grpSpPr>
        <p:pic>
          <p:nvPicPr>
            <p:cNvPr id="4" name="object 4"/>
            <p:cNvPicPr/>
            <p:nvPr/>
          </p:nvPicPr>
          <p:blipFill>
            <a:blip r:embed="rId3" cstate="print"/>
            <a:stretch>
              <a:fillRect/>
            </a:stretch>
          </p:blipFill>
          <p:spPr>
            <a:xfrm>
              <a:off x="0" y="0"/>
              <a:ext cx="9144000" cy="6857999"/>
            </a:xfrm>
            <a:prstGeom prst="rect">
              <a:avLst/>
            </a:prstGeom>
          </p:spPr>
        </p:pic>
        <p:pic>
          <p:nvPicPr>
            <p:cNvPr id="5" name="object 5"/>
            <p:cNvPicPr/>
            <p:nvPr/>
          </p:nvPicPr>
          <p:blipFill>
            <a:blip r:embed="rId4" cstate="print"/>
            <a:stretch>
              <a:fillRect/>
            </a:stretch>
          </p:blipFill>
          <p:spPr>
            <a:xfrm>
              <a:off x="0" y="1600200"/>
              <a:ext cx="9144000" cy="5105400"/>
            </a:xfrm>
            <a:prstGeom prst="rect">
              <a:avLst/>
            </a:prstGeom>
          </p:spPr>
        </p:pic>
        <p:pic>
          <p:nvPicPr>
            <p:cNvPr id="6" name="object 6"/>
            <p:cNvPicPr/>
            <p:nvPr/>
          </p:nvPicPr>
          <p:blipFill>
            <a:blip r:embed="rId5" cstate="print"/>
            <a:stretch>
              <a:fillRect/>
            </a:stretch>
          </p:blipFill>
          <p:spPr>
            <a:xfrm>
              <a:off x="0" y="0"/>
              <a:ext cx="9144000" cy="6857999"/>
            </a:xfrm>
            <a:prstGeom prst="rect">
              <a:avLst/>
            </a:prstGeom>
          </p:spPr>
        </p:pic>
        <p:pic>
          <p:nvPicPr>
            <p:cNvPr id="7" name="object 7"/>
            <p:cNvPicPr/>
            <p:nvPr/>
          </p:nvPicPr>
          <p:blipFill>
            <a:blip r:embed="rId6" cstate="print"/>
            <a:stretch>
              <a:fillRect/>
            </a:stretch>
          </p:blipFill>
          <p:spPr>
            <a:xfrm>
              <a:off x="0" y="1600200"/>
              <a:ext cx="9144000" cy="5105400"/>
            </a:xfrm>
            <a:prstGeom prst="rect">
              <a:avLst/>
            </a:prstGeom>
          </p:spPr>
        </p:pic>
        <p:pic>
          <p:nvPicPr>
            <p:cNvPr id="8" name="object 8"/>
            <p:cNvPicPr/>
            <p:nvPr/>
          </p:nvPicPr>
          <p:blipFill>
            <a:blip r:embed="rId7" cstate="print"/>
            <a:stretch>
              <a:fillRect/>
            </a:stretch>
          </p:blipFill>
          <p:spPr>
            <a:xfrm>
              <a:off x="0" y="146303"/>
              <a:ext cx="9073896" cy="6711696"/>
            </a:xfrm>
            <a:prstGeom prst="rect">
              <a:avLst/>
            </a:prstGeom>
          </p:spPr>
        </p:pic>
        <p:pic>
          <p:nvPicPr>
            <p:cNvPr id="9" name="object 9"/>
            <p:cNvPicPr/>
            <p:nvPr/>
          </p:nvPicPr>
          <p:blipFill>
            <a:blip r:embed="rId8" cstate="print"/>
            <a:stretch>
              <a:fillRect/>
            </a:stretch>
          </p:blipFill>
          <p:spPr>
            <a:xfrm>
              <a:off x="291084" y="3383279"/>
              <a:ext cx="6292595" cy="589788"/>
            </a:xfrm>
            <a:prstGeom prst="rect">
              <a:avLst/>
            </a:prstGeom>
          </p:spPr>
        </p:pic>
        <p:pic>
          <p:nvPicPr>
            <p:cNvPr id="10" name="object 10"/>
            <p:cNvPicPr/>
            <p:nvPr/>
          </p:nvPicPr>
          <p:blipFill>
            <a:blip r:embed="rId9" cstate="print"/>
            <a:stretch>
              <a:fillRect/>
            </a:stretch>
          </p:blipFill>
          <p:spPr>
            <a:xfrm>
              <a:off x="299046" y="2815717"/>
              <a:ext cx="6277140" cy="599186"/>
            </a:xfrm>
            <a:prstGeom prst="rect">
              <a:avLst/>
            </a:prstGeom>
          </p:spPr>
        </p:pic>
        <p:pic>
          <p:nvPicPr>
            <p:cNvPr id="11" name="object 11"/>
            <p:cNvPicPr/>
            <p:nvPr/>
          </p:nvPicPr>
          <p:blipFill>
            <a:blip r:embed="rId10" cstate="print"/>
            <a:stretch>
              <a:fillRect/>
            </a:stretch>
          </p:blipFill>
          <p:spPr>
            <a:xfrm>
              <a:off x="6362700" y="3383279"/>
              <a:ext cx="2557272" cy="1050036"/>
            </a:xfrm>
            <a:prstGeom prst="rect">
              <a:avLst/>
            </a:prstGeom>
          </p:spPr>
        </p:pic>
      </p:grpSp>
      <p:sp>
        <p:nvSpPr>
          <p:cNvPr id="12" name="object 12"/>
          <p:cNvSpPr txBox="1"/>
          <p:nvPr/>
        </p:nvSpPr>
        <p:spPr>
          <a:xfrm>
            <a:off x="6861809" y="2541854"/>
            <a:ext cx="1562100" cy="1031875"/>
          </a:xfrm>
          <a:prstGeom prst="rect">
            <a:avLst/>
          </a:prstGeom>
        </p:spPr>
        <p:txBody>
          <a:bodyPr vert="horz" wrap="square" lIns="0" tIns="12700" rIns="0" bIns="0" rtlCol="0">
            <a:spAutoFit/>
          </a:bodyPr>
          <a:lstStyle/>
          <a:p>
            <a:pPr marL="12700">
              <a:lnSpc>
                <a:spcPct val="100000"/>
              </a:lnSpc>
              <a:spcBef>
                <a:spcPts val="100"/>
              </a:spcBef>
            </a:pPr>
            <a:r>
              <a:rPr sz="6600" spc="-25" dirty="0">
                <a:solidFill>
                  <a:srgbClr val="FF0000"/>
                </a:solidFill>
                <a:latin typeface="Arial Black"/>
                <a:cs typeface="Arial Black"/>
              </a:rPr>
              <a:t>???</a:t>
            </a:r>
            <a:endParaRPr sz="6600">
              <a:latin typeface="Arial Black"/>
              <a:cs typeface="Arial Black"/>
            </a:endParaRPr>
          </a:p>
        </p:txBody>
      </p:sp>
      <p:sp>
        <p:nvSpPr>
          <p:cNvPr id="14" name="object 14"/>
          <p:cNvSpPr txBox="1"/>
          <p:nvPr/>
        </p:nvSpPr>
        <p:spPr>
          <a:xfrm>
            <a:off x="3162426" y="6509419"/>
            <a:ext cx="2804795" cy="280035"/>
          </a:xfrm>
          <a:prstGeom prst="rect">
            <a:avLst/>
          </a:prstGeom>
        </p:spPr>
        <p:txBody>
          <a:bodyPr vert="horz" wrap="square" lIns="0" tIns="0" rIns="0" bIns="0" rtlCol="0">
            <a:spAutoFit/>
          </a:bodyPr>
          <a:lstStyle/>
          <a:p>
            <a:pPr marL="12700">
              <a:lnSpc>
                <a:spcPts val="2170"/>
              </a:lnSpc>
            </a:pPr>
            <a:r>
              <a:rPr sz="2000" spc="-30" dirty="0">
                <a:latin typeface="Tahoma"/>
                <a:cs typeface="Tahoma"/>
              </a:rPr>
              <a:t>GLOBAL</a:t>
            </a:r>
            <a:r>
              <a:rPr sz="2000" spc="-90" dirty="0">
                <a:latin typeface="Tahoma"/>
                <a:cs typeface="Tahoma"/>
              </a:rPr>
              <a:t> </a:t>
            </a:r>
            <a:r>
              <a:rPr sz="2000" spc="-85" dirty="0">
                <a:latin typeface="Tahoma"/>
                <a:cs typeface="Tahoma"/>
              </a:rPr>
              <a:t>SAFETY</a:t>
            </a:r>
            <a:r>
              <a:rPr sz="2000" spc="-70" dirty="0">
                <a:latin typeface="Tahoma"/>
                <a:cs typeface="Tahoma"/>
              </a:rPr>
              <a:t> </a:t>
            </a:r>
            <a:r>
              <a:rPr sz="2000" spc="-55" dirty="0">
                <a:latin typeface="Tahoma"/>
                <a:cs typeface="Tahoma"/>
              </a:rPr>
              <a:t>STUDIES</a:t>
            </a:r>
            <a:endParaRPr sz="2000">
              <a:latin typeface="Tahoma"/>
              <a:cs typeface="Tahoma"/>
            </a:endParaRPr>
          </a:p>
        </p:txBody>
      </p:sp>
      <p:sp>
        <p:nvSpPr>
          <p:cNvPr id="13" name="object 13"/>
          <p:cNvSpPr txBox="1"/>
          <p:nvPr/>
        </p:nvSpPr>
        <p:spPr>
          <a:xfrm>
            <a:off x="535940" y="6254902"/>
            <a:ext cx="165481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7E7E7E"/>
                </a:solidFill>
                <a:latin typeface="Trebuchet MS"/>
                <a:cs typeface="Trebuchet MS"/>
              </a:rPr>
              <a:t>GLOBAL</a:t>
            </a:r>
            <a:r>
              <a:rPr sz="1100" b="1" spc="-15" dirty="0">
                <a:solidFill>
                  <a:srgbClr val="7E7E7E"/>
                </a:solidFill>
                <a:latin typeface="Trebuchet MS"/>
                <a:cs typeface="Trebuchet MS"/>
              </a:rPr>
              <a:t> </a:t>
            </a:r>
            <a:r>
              <a:rPr sz="1100" b="1" dirty="0">
                <a:solidFill>
                  <a:srgbClr val="7E7E7E"/>
                </a:solidFill>
                <a:latin typeface="Trebuchet MS"/>
                <a:cs typeface="Trebuchet MS"/>
              </a:rPr>
              <a:t>SAFETY</a:t>
            </a:r>
            <a:r>
              <a:rPr sz="1100" b="1" spc="-10" dirty="0">
                <a:solidFill>
                  <a:srgbClr val="7E7E7E"/>
                </a:solidFill>
                <a:latin typeface="Trebuchet MS"/>
                <a:cs typeface="Trebuchet MS"/>
              </a:rPr>
              <a:t> STUDIES</a:t>
            </a:r>
            <a:endParaRPr sz="1100">
              <a:latin typeface="Trebuchet MS"/>
              <a:cs typeface="Trebuchet MS"/>
            </a:endParaRPr>
          </a:p>
        </p:txBody>
      </p:sp>
    </p:spTree>
    <p:extLst>
      <p:ext uri="{BB962C8B-B14F-4D97-AF65-F5344CB8AC3E}">
        <p14:creationId xmlns:p14="http://schemas.microsoft.com/office/powerpoint/2010/main" val="3177530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1331640" y="1556792"/>
            <a:ext cx="5688632" cy="4586833"/>
          </a:xfrm>
        </p:spPr>
        <p:txBody>
          <a:bodyPr/>
          <a:lstStyle/>
          <a:p>
            <a:pPr marL="471488" indent="-471488"/>
            <a:r>
              <a:rPr lang="en-GB" dirty="0" smtClean="0"/>
              <a:t>User checks </a:t>
            </a:r>
            <a:r>
              <a:rPr lang="en-GB" b="1" dirty="0" smtClean="0"/>
              <a:t>plus</a:t>
            </a:r>
            <a:r>
              <a:rPr lang="en-GB" dirty="0" smtClean="0"/>
              <a:t>:</a:t>
            </a:r>
          </a:p>
          <a:p>
            <a:pPr marL="903288" indent="-452438">
              <a:spcBef>
                <a:spcPts val="1800"/>
              </a:spcBef>
              <a:buFont typeface="Calibri" pitchFamily="34" charset="0"/>
              <a:buChar char="−"/>
            </a:pPr>
            <a:r>
              <a:rPr lang="en-GB" dirty="0" smtClean="0"/>
              <a:t>Remove plug cover and check fuse</a:t>
            </a:r>
          </a:p>
          <a:p>
            <a:pPr marL="903288" indent="-452438">
              <a:spcBef>
                <a:spcPts val="1800"/>
              </a:spcBef>
              <a:buFont typeface="Calibri" pitchFamily="34" charset="0"/>
              <a:buChar char="−"/>
            </a:pPr>
            <a:r>
              <a:rPr lang="en-GB" dirty="0" smtClean="0"/>
              <a:t>Check cord grip</a:t>
            </a:r>
          </a:p>
          <a:p>
            <a:pPr marL="903288" indent="-452438">
              <a:spcBef>
                <a:spcPts val="1800"/>
              </a:spcBef>
              <a:buFont typeface="Calibri" pitchFamily="34" charset="0"/>
              <a:buChar char="−"/>
            </a:pPr>
            <a:r>
              <a:rPr lang="en-GB" dirty="0" smtClean="0"/>
              <a:t>Check terminals are secure </a:t>
            </a:r>
            <a:br>
              <a:rPr lang="en-GB" dirty="0" smtClean="0"/>
            </a:br>
            <a:r>
              <a:rPr lang="en-GB" dirty="0" smtClean="0"/>
              <a:t>and no signs of internal damage</a:t>
            </a:r>
          </a:p>
          <a:p>
            <a:pPr marL="903288" indent="-452438">
              <a:spcBef>
                <a:spcPts val="1800"/>
              </a:spcBef>
              <a:buFont typeface="Calibri" pitchFamily="34" charset="0"/>
              <a:buChar char="−"/>
            </a:pPr>
            <a:r>
              <a:rPr lang="en-GB" dirty="0" smtClean="0"/>
              <a:t>Done by competent person</a:t>
            </a:r>
          </a:p>
          <a:p>
            <a:endParaRPr lang="en-GB" dirty="0"/>
          </a:p>
        </p:txBody>
      </p:sp>
      <p:sp>
        <p:nvSpPr>
          <p:cNvPr id="52226" name="Rectangle 2"/>
          <p:cNvSpPr>
            <a:spLocks noGrp="1" noChangeArrowheads="1"/>
          </p:cNvSpPr>
          <p:nvPr>
            <p:ph type="title"/>
          </p:nvPr>
        </p:nvSpPr>
        <p:spPr>
          <a:xfrm>
            <a:off x="1143000" y="188640"/>
            <a:ext cx="8001000" cy="815752"/>
          </a:xfrm>
        </p:spPr>
        <p:txBody>
          <a:bodyPr/>
          <a:lstStyle/>
          <a:p>
            <a:pPr algn="ctr" eaLnBrk="1" hangingPunct="1"/>
            <a:r>
              <a:rPr lang="en-GB" sz="4000" b="1" dirty="0" smtClean="0"/>
              <a:t>Formal Visual Inspection</a:t>
            </a:r>
          </a:p>
        </p:txBody>
      </p:sp>
      <p:graphicFrame>
        <p:nvGraphicFramePr>
          <p:cNvPr id="95233" name="Object 1024"/>
          <p:cNvGraphicFramePr>
            <a:graphicFrameLocks noChangeAspect="1"/>
          </p:cNvGraphicFramePr>
          <p:nvPr/>
        </p:nvGraphicFramePr>
        <p:xfrm>
          <a:off x="6826419" y="2204864"/>
          <a:ext cx="2317581" cy="2143140"/>
        </p:xfrm>
        <a:graphic>
          <a:graphicData uri="http://schemas.openxmlformats.org/presentationml/2006/ole">
            <mc:AlternateContent xmlns:mc="http://schemas.openxmlformats.org/markup-compatibility/2006">
              <mc:Choice xmlns:v="urn:schemas-microsoft-com:vml" Requires="v">
                <p:oleObj spid="_x0000_s3142" name="Bitmap Image" r:id="rId4" imgW="5361905" imgH="5323810" progId="PBrush">
                  <p:embed/>
                </p:oleObj>
              </mc:Choice>
              <mc:Fallback>
                <p:oleObj name="Bitmap Image" r:id="rId4" imgW="5361905" imgH="5323810" progId="PBrush">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6419" y="2204864"/>
                        <a:ext cx="2317581" cy="214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1331640" y="1556792"/>
            <a:ext cx="7126560" cy="4872585"/>
          </a:xfrm>
        </p:spPr>
        <p:txBody>
          <a:bodyPr>
            <a:normAutofit fontScale="70000" lnSpcReduction="20000"/>
          </a:bodyPr>
          <a:lstStyle/>
          <a:p>
            <a:pPr>
              <a:buNone/>
            </a:pPr>
            <a:r>
              <a:rPr lang="en-US" dirty="0" smtClean="0">
                <a:cs typeface="Tahoma" pitchFamily="34" charset="0"/>
              </a:rPr>
              <a:t>Frequency is determined by:</a:t>
            </a:r>
          </a:p>
          <a:p>
            <a:pPr>
              <a:buFont typeface="Arial" pitchFamily="34" charset="0"/>
              <a:buChar char="•"/>
            </a:pPr>
            <a:r>
              <a:rPr lang="en-US" dirty="0" smtClean="0">
                <a:cs typeface="Tahoma" pitchFamily="34" charset="0"/>
              </a:rPr>
              <a:t>Legal standards and codes of practice</a:t>
            </a:r>
          </a:p>
          <a:p>
            <a:pPr>
              <a:spcBef>
                <a:spcPts val="1200"/>
              </a:spcBef>
              <a:buFont typeface="Arial" pitchFamily="34" charset="0"/>
              <a:buChar char="•"/>
            </a:pPr>
            <a:r>
              <a:rPr lang="en-US" dirty="0" smtClean="0">
                <a:cs typeface="Tahoma" pitchFamily="34" charset="0"/>
              </a:rPr>
              <a:t>Type of equipment </a:t>
            </a:r>
          </a:p>
          <a:p>
            <a:pPr>
              <a:spcBef>
                <a:spcPts val="1200"/>
              </a:spcBef>
              <a:buFont typeface="Arial" pitchFamily="34" charset="0"/>
              <a:buChar char="•"/>
            </a:pPr>
            <a:r>
              <a:rPr lang="en-GB" dirty="0" smtClean="0">
                <a:cs typeface="Tahoma" pitchFamily="34" charset="0"/>
              </a:rPr>
              <a:t>Manufacturers’ recommendations</a:t>
            </a:r>
          </a:p>
          <a:p>
            <a:pPr>
              <a:spcBef>
                <a:spcPts val="1200"/>
              </a:spcBef>
              <a:buFont typeface="Arial" pitchFamily="34" charset="0"/>
              <a:buChar char="•"/>
            </a:pPr>
            <a:r>
              <a:rPr lang="en-US" dirty="0" smtClean="0">
                <a:cs typeface="Tahoma" pitchFamily="34" charset="0"/>
              </a:rPr>
              <a:t>Initial integrity/soundness of the </a:t>
            </a:r>
            <a:r>
              <a:rPr lang="en-GB" dirty="0" smtClean="0">
                <a:cs typeface="Tahoma" pitchFamily="34" charset="0"/>
              </a:rPr>
              <a:t>equipment</a:t>
            </a:r>
          </a:p>
          <a:p>
            <a:pPr>
              <a:spcBef>
                <a:spcPts val="1200"/>
              </a:spcBef>
              <a:buFont typeface="Arial" pitchFamily="34" charset="0"/>
              <a:buChar char="•"/>
            </a:pPr>
            <a:r>
              <a:rPr lang="en-GB" dirty="0" smtClean="0">
                <a:cs typeface="Tahoma" pitchFamily="34" charset="0"/>
              </a:rPr>
              <a:t>Age of the equipment</a:t>
            </a:r>
          </a:p>
          <a:p>
            <a:pPr>
              <a:spcBef>
                <a:spcPts val="1200"/>
              </a:spcBef>
              <a:buFont typeface="Arial" pitchFamily="34" charset="0"/>
              <a:buChar char="•"/>
            </a:pPr>
            <a:r>
              <a:rPr lang="en-US" dirty="0" smtClean="0">
                <a:cs typeface="Tahoma" pitchFamily="34" charset="0"/>
              </a:rPr>
              <a:t>Working environment</a:t>
            </a:r>
          </a:p>
          <a:p>
            <a:pPr>
              <a:spcBef>
                <a:spcPts val="1200"/>
              </a:spcBef>
              <a:buFont typeface="Arial" pitchFamily="34" charset="0"/>
              <a:buChar char="•"/>
            </a:pPr>
            <a:r>
              <a:rPr lang="en-US" dirty="0" smtClean="0">
                <a:cs typeface="Tahoma" pitchFamily="34" charset="0"/>
              </a:rPr>
              <a:t>Frequency and duration of use</a:t>
            </a:r>
          </a:p>
          <a:p>
            <a:pPr>
              <a:spcBef>
                <a:spcPts val="1200"/>
              </a:spcBef>
              <a:buFont typeface="Arial" pitchFamily="34" charset="0"/>
              <a:buChar char="•"/>
            </a:pPr>
            <a:r>
              <a:rPr lang="en-US" dirty="0" smtClean="0">
                <a:cs typeface="Tahoma" pitchFamily="34" charset="0"/>
              </a:rPr>
              <a:t>Foreseeable abuse of the equipment</a:t>
            </a:r>
          </a:p>
          <a:p>
            <a:pPr>
              <a:spcBef>
                <a:spcPts val="1200"/>
              </a:spcBef>
              <a:buFont typeface="Arial" pitchFamily="34" charset="0"/>
              <a:buChar char="•"/>
            </a:pPr>
            <a:r>
              <a:rPr lang="en-US" dirty="0" smtClean="0">
                <a:cs typeface="Tahoma" pitchFamily="34" charset="0"/>
              </a:rPr>
              <a:t>Effects of any modifications or repairs </a:t>
            </a:r>
          </a:p>
          <a:p>
            <a:pPr>
              <a:spcBef>
                <a:spcPts val="1200"/>
              </a:spcBef>
              <a:buFont typeface="Arial" pitchFamily="34" charset="0"/>
              <a:buChar char="•"/>
            </a:pPr>
            <a:r>
              <a:rPr lang="en-US" dirty="0" smtClean="0">
                <a:cs typeface="Tahoma" pitchFamily="34" charset="0"/>
              </a:rPr>
              <a:t>Analysis of previous maintenance records </a:t>
            </a:r>
          </a:p>
          <a:p>
            <a:pPr>
              <a:buNone/>
            </a:pPr>
            <a:endParaRPr lang="en-GB" dirty="0"/>
          </a:p>
        </p:txBody>
      </p:sp>
      <p:sp>
        <p:nvSpPr>
          <p:cNvPr id="2" name="Title 1"/>
          <p:cNvSpPr>
            <a:spLocks noGrp="1"/>
          </p:cNvSpPr>
          <p:nvPr>
            <p:ph type="title"/>
          </p:nvPr>
        </p:nvSpPr>
        <p:spPr>
          <a:xfrm>
            <a:off x="1143000" y="381000"/>
            <a:ext cx="7749480" cy="815752"/>
          </a:xfrm>
        </p:spPr>
        <p:txBody>
          <a:bodyPr/>
          <a:lstStyle/>
          <a:p>
            <a:pPr algn="ctr"/>
            <a:r>
              <a:rPr lang="en-GB" dirty="0" smtClean="0"/>
              <a:t>How Often Should You Inspect and Test?</a:t>
            </a:r>
            <a:endParaRPr lang="en-GB" dirty="0"/>
          </a:p>
        </p:txBody>
      </p:sp>
      <p:pic>
        <p:nvPicPr>
          <p:cNvPr id="134146" name="Picture 2" descr="http://lh5.ggpht.com/_ZCAc9c80CqQ/S0Hb2xTghvI/AAAAAAAAATA/EIsJFSjw6cU/iStock_000005978902Small.jpg"/>
          <p:cNvPicPr>
            <a:picLocks noChangeAspect="1" noChangeArrowheads="1"/>
          </p:cNvPicPr>
          <p:nvPr/>
        </p:nvPicPr>
        <p:blipFill>
          <a:blip r:embed="rId3" cstate="screen"/>
          <a:srcRect/>
          <a:stretch>
            <a:fillRect/>
          </a:stretch>
        </p:blipFill>
        <p:spPr bwMode="auto">
          <a:xfrm>
            <a:off x="7020272" y="2610633"/>
            <a:ext cx="2088232" cy="2622617"/>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51520" y="-1107504"/>
            <a:ext cx="8206680" cy="4933528"/>
          </a:xfrm>
        </p:spPr>
        <p:txBody>
          <a:bodyPr/>
          <a:lstStyle/>
          <a:p>
            <a:pPr marL="514350" indent="-514350" algn="l">
              <a:buFont typeface="Wingdings" panose="05000000000000000000" pitchFamily="2" charset="2"/>
              <a:buChar char="v"/>
            </a:pPr>
            <a:r>
              <a:rPr lang="en-US" sz="2800" b="0" dirty="0">
                <a:solidFill>
                  <a:srgbClr val="FF0000"/>
                </a:solidFill>
              </a:rPr>
              <a:t>Power Lines Safety Rules and Precautions</a:t>
            </a:r>
            <a:br>
              <a:rPr lang="en-US" sz="2800" b="0" dirty="0">
                <a:solidFill>
                  <a:srgbClr val="FF0000"/>
                </a:solidFill>
              </a:rPr>
            </a:br>
            <a:r>
              <a:rPr lang="en-US" sz="2000" b="0" dirty="0"/>
              <a:t>HT (high tension) and LT (low tension) are synonymous with high voltage and low voltage respectively. </a:t>
            </a:r>
            <a:r>
              <a:rPr lang="en-US" sz="2000" b="0" dirty="0" smtClean="0"/>
              <a:t/>
            </a:r>
            <a:br>
              <a:rPr lang="en-US" sz="2000" b="0" dirty="0" smtClean="0"/>
            </a:br>
            <a:r>
              <a:rPr lang="en-US" sz="2000" b="0" dirty="0" smtClean="0"/>
              <a:t/>
            </a:r>
            <a:br>
              <a:rPr lang="en-US" sz="2000" b="0" dirty="0" smtClean="0"/>
            </a:br>
            <a:r>
              <a:rPr lang="en-US" sz="2000" b="0" dirty="0" smtClean="0"/>
              <a:t>LT </a:t>
            </a:r>
            <a:r>
              <a:rPr lang="en-US" sz="2000" b="0" dirty="0"/>
              <a:t>refers to any voltage </a:t>
            </a:r>
            <a:r>
              <a:rPr lang="en-US" sz="2000" b="0" dirty="0" err="1"/>
              <a:t>upto</a:t>
            </a:r>
            <a:r>
              <a:rPr lang="en-US" sz="2000" b="0" dirty="0"/>
              <a:t> 1000volts e.g. 440v, 220v,110v etc</a:t>
            </a:r>
            <a:r>
              <a:rPr lang="en-US" sz="2000" b="0" dirty="0" smtClean="0"/>
              <a:t>.</a:t>
            </a:r>
            <a:br>
              <a:rPr lang="en-US" sz="2000" b="0" dirty="0" smtClean="0"/>
            </a:br>
            <a:r>
              <a:rPr lang="en-US" sz="2000" b="0" dirty="0"/>
              <a:t/>
            </a:r>
            <a:br>
              <a:rPr lang="en-US" sz="2000" b="0" dirty="0"/>
            </a:br>
            <a:r>
              <a:rPr lang="en-US" sz="2000" b="0" dirty="0" smtClean="0"/>
              <a:t> </a:t>
            </a:r>
            <a:r>
              <a:rPr lang="en-US" sz="2000" b="0" dirty="0"/>
              <a:t>HT refers to voltages above 1000volts e.g. 11kv, 33kv, 220kv,400kv etc. This classification applies to all equipment and systems.</a:t>
            </a:r>
            <a:endParaRPr lang="en-US" sz="2000" b="0" dirty="0">
              <a:solidFill>
                <a:srgbClr val="002060"/>
              </a:solidFill>
            </a:endParaRPr>
          </a:p>
        </p:txBody>
      </p:sp>
    </p:spTree>
    <p:extLst>
      <p:ext uri="{BB962C8B-B14F-4D97-AF65-F5344CB8AC3E}">
        <p14:creationId xmlns:p14="http://schemas.microsoft.com/office/powerpoint/2010/main" val="311209046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51520" y="1447800"/>
            <a:ext cx="8206680" cy="4933528"/>
          </a:xfrm>
        </p:spPr>
        <p:txBody>
          <a:bodyPr/>
          <a:lstStyle/>
          <a:p>
            <a:pPr marL="514350" indent="-514350" algn="l">
              <a:buFont typeface="Wingdings" panose="05000000000000000000" pitchFamily="2" charset="2"/>
              <a:buChar char="v"/>
            </a:pPr>
            <a:r>
              <a:rPr lang="en-US" sz="2800" b="0" dirty="0">
                <a:solidFill>
                  <a:srgbClr val="FF0000"/>
                </a:solidFill>
              </a:rPr>
              <a:t>Power Lines Safety Rules and Precautions</a:t>
            </a:r>
            <a:br>
              <a:rPr lang="en-US" sz="2800" b="0" dirty="0">
                <a:solidFill>
                  <a:srgbClr val="FF0000"/>
                </a:solidFill>
              </a:rPr>
            </a:br>
            <a:r>
              <a:rPr lang="en-US" sz="2000" b="0" dirty="0">
                <a:solidFill>
                  <a:srgbClr val="002060"/>
                </a:solidFill>
              </a:rPr>
              <a:t>There are some precautions which must be followed to avoid electrical hazards and risks</a:t>
            </a:r>
            <a:r>
              <a:rPr lang="en-US" sz="2000" b="0" dirty="0" smtClean="0">
                <a:solidFill>
                  <a:srgbClr val="002060"/>
                </a:solidFill>
              </a:rPr>
              <a:t>:</a:t>
            </a:r>
            <a:br>
              <a:rPr lang="en-US" sz="2000" b="0" dirty="0" smtClean="0">
                <a:solidFill>
                  <a:srgbClr val="002060"/>
                </a:solidFill>
              </a:rPr>
            </a:br>
            <a:r>
              <a:rPr lang="en-US" sz="2000" b="0" dirty="0">
                <a:solidFill>
                  <a:srgbClr val="002060"/>
                </a:solidFill>
              </a:rPr>
              <a:t/>
            </a:r>
            <a:br>
              <a:rPr lang="en-US" sz="2000" b="0" dirty="0">
                <a:solidFill>
                  <a:srgbClr val="002060"/>
                </a:solidFill>
              </a:rPr>
            </a:br>
            <a:r>
              <a:rPr lang="en-US" sz="2000" b="0" dirty="0" smtClean="0">
                <a:solidFill>
                  <a:srgbClr val="002060"/>
                </a:solidFill>
              </a:rPr>
              <a:t>Towers </a:t>
            </a:r>
            <a:r>
              <a:rPr lang="en-US" sz="2000" b="0" dirty="0">
                <a:solidFill>
                  <a:srgbClr val="002060"/>
                </a:solidFill>
              </a:rPr>
              <a:t>carrying live conductors must not be climbed as it can cause electric shock if the tower is energized.</a:t>
            </a:r>
            <a:br>
              <a:rPr lang="en-US" sz="2000" b="0" dirty="0">
                <a:solidFill>
                  <a:srgbClr val="002060"/>
                </a:solidFill>
              </a:rPr>
            </a:br>
            <a:r>
              <a:rPr lang="en-US" sz="2000" b="0" dirty="0" smtClean="0">
                <a:solidFill>
                  <a:srgbClr val="002060"/>
                </a:solidFill>
              </a:rPr>
              <a:t>Any </a:t>
            </a:r>
            <a:r>
              <a:rPr lang="en-US" sz="2000" b="0" dirty="0">
                <a:solidFill>
                  <a:srgbClr val="002060"/>
                </a:solidFill>
              </a:rPr>
              <a:t>object made up of metal or conducting material should not be thrown on overhead lines.</a:t>
            </a:r>
            <a:br>
              <a:rPr lang="en-US" sz="2000" b="0" dirty="0">
                <a:solidFill>
                  <a:srgbClr val="002060"/>
                </a:solidFill>
              </a:rPr>
            </a:br>
            <a:r>
              <a:rPr lang="en-US" sz="2000" b="0" dirty="0">
                <a:solidFill>
                  <a:srgbClr val="002060"/>
                </a:solidFill>
              </a:rPr>
              <a:t>During rain, towers or poles must not be touched by any person because the tower body becomes energized due to the conductivity of water.</a:t>
            </a:r>
            <a:br>
              <a:rPr lang="en-US" sz="2000" b="0" dirty="0">
                <a:solidFill>
                  <a:srgbClr val="002060"/>
                </a:solidFill>
              </a:rPr>
            </a:br>
            <a:r>
              <a:rPr lang="en-US" sz="2000" b="0" dirty="0">
                <a:solidFill>
                  <a:srgbClr val="002060"/>
                </a:solidFill>
              </a:rPr>
              <a:t>During storms or strong winds, we should keep a safe distance from </a:t>
            </a:r>
            <a:r>
              <a:rPr lang="en-US" sz="2000" b="0" dirty="0" err="1">
                <a:solidFill>
                  <a:srgbClr val="002060"/>
                </a:solidFill>
              </a:rPr>
              <a:t>powerlines</a:t>
            </a:r>
            <a:r>
              <a:rPr lang="en-US" sz="2000" b="0" dirty="0">
                <a:solidFill>
                  <a:srgbClr val="002060"/>
                </a:solidFill>
              </a:rPr>
              <a:t> as live conductors may accidentally fall over a person.</a:t>
            </a:r>
            <a:br>
              <a:rPr lang="en-US" sz="2000" b="0" dirty="0">
                <a:solidFill>
                  <a:srgbClr val="002060"/>
                </a:solidFill>
              </a:rPr>
            </a:br>
            <a:r>
              <a:rPr lang="en-US" sz="2000" b="0" dirty="0">
                <a:solidFill>
                  <a:srgbClr val="002060"/>
                </a:solidFill>
              </a:rPr>
              <a:t>If a person sees any spark on overhead live conductors, his first responsibility should be to inform the relevant authorities to avoid any accident.</a:t>
            </a:r>
            <a:br>
              <a:rPr lang="en-US" sz="2000" b="0" dirty="0">
                <a:solidFill>
                  <a:srgbClr val="002060"/>
                </a:solidFill>
              </a:rPr>
            </a:br>
            <a:r>
              <a:rPr lang="en-US" sz="2000" b="0" dirty="0">
                <a:solidFill>
                  <a:srgbClr val="002060"/>
                </a:solidFill>
              </a:rPr>
              <a:t>Any construction work should not be carried out under or near HV power lines.</a:t>
            </a:r>
            <a:br>
              <a:rPr lang="en-US" sz="2000" b="0" dirty="0">
                <a:solidFill>
                  <a:srgbClr val="002060"/>
                </a:solidFill>
              </a:rPr>
            </a:br>
            <a:endParaRPr lang="en-US" sz="2000" b="0" dirty="0">
              <a:solidFill>
                <a:srgbClr val="002060"/>
              </a:solidFill>
            </a:endParaRPr>
          </a:p>
        </p:txBody>
      </p:sp>
    </p:spTree>
    <p:extLst>
      <p:ext uri="{BB962C8B-B14F-4D97-AF65-F5344CB8AC3E}">
        <p14:creationId xmlns:p14="http://schemas.microsoft.com/office/powerpoint/2010/main" val="180700031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51520" y="1447800"/>
            <a:ext cx="8206680" cy="4933528"/>
          </a:xfrm>
        </p:spPr>
        <p:txBody>
          <a:bodyPr/>
          <a:lstStyle/>
          <a:p>
            <a:pPr algn="l"/>
            <a:r>
              <a:rPr lang="en-US" sz="2800" b="0" dirty="0">
                <a:solidFill>
                  <a:srgbClr val="FF0000"/>
                </a:solidFill>
              </a:rPr>
              <a:t>Power Lines Safety Rules and Precautions</a:t>
            </a:r>
            <a:br>
              <a:rPr lang="en-US" sz="2800" b="0" dirty="0">
                <a:solidFill>
                  <a:srgbClr val="FF0000"/>
                </a:solidFill>
              </a:rPr>
            </a:br>
            <a:r>
              <a:rPr lang="en-US" sz="2000" b="0" dirty="0">
                <a:solidFill>
                  <a:srgbClr val="002060"/>
                </a:solidFill>
              </a:rPr>
              <a:t>There are some precautions which must be followed to avoid electrical hazards and risks</a:t>
            </a:r>
            <a:r>
              <a:rPr lang="en-US" sz="2000" b="0" dirty="0" smtClean="0">
                <a:solidFill>
                  <a:srgbClr val="002060"/>
                </a:solidFill>
              </a:rPr>
              <a:t>:</a:t>
            </a:r>
            <a:br>
              <a:rPr lang="en-US" sz="2000" b="0" dirty="0" smtClean="0">
                <a:solidFill>
                  <a:srgbClr val="002060"/>
                </a:solidFill>
              </a:rPr>
            </a:br>
            <a:r>
              <a:rPr lang="en-US" sz="2000" b="0" dirty="0">
                <a:solidFill>
                  <a:srgbClr val="002060"/>
                </a:solidFill>
              </a:rPr>
              <a:t/>
            </a:r>
            <a:br>
              <a:rPr lang="en-US" sz="2000" b="0" dirty="0">
                <a:solidFill>
                  <a:srgbClr val="002060"/>
                </a:solidFill>
              </a:rPr>
            </a:br>
            <a:r>
              <a:rPr lang="en-US" sz="2000" b="0" dirty="0">
                <a:solidFill>
                  <a:srgbClr val="002060"/>
                </a:solidFill>
              </a:rPr>
              <a:t>Linemen must be familiar with all the safety rules and regulations.</a:t>
            </a:r>
            <a:br>
              <a:rPr lang="en-US" sz="2000" b="0" dirty="0">
                <a:solidFill>
                  <a:srgbClr val="002060"/>
                </a:solidFill>
              </a:rPr>
            </a:br>
            <a:r>
              <a:rPr lang="en-US" sz="2000" b="0" dirty="0">
                <a:solidFill>
                  <a:srgbClr val="002060"/>
                </a:solidFill>
              </a:rPr>
              <a:t>A lineman who is going to do any operation must be trained well. Without any experience or training, he should not try to take any risk as it can put his life in danger.</a:t>
            </a:r>
            <a:br>
              <a:rPr lang="en-US" sz="2000" b="0" dirty="0">
                <a:solidFill>
                  <a:srgbClr val="002060"/>
                </a:solidFill>
              </a:rPr>
            </a:br>
            <a:r>
              <a:rPr lang="en-US" sz="2000" b="0" dirty="0">
                <a:solidFill>
                  <a:srgbClr val="002060"/>
                </a:solidFill>
              </a:rPr>
              <a:t>A lineman must be equipped with all necessary </a:t>
            </a:r>
            <a:r>
              <a:rPr lang="en-US" sz="2000" b="0" dirty="0">
                <a:solidFill>
                  <a:srgbClr val="002060"/>
                </a:solidFill>
                <a:hlinkClick r:id="rId2"/>
              </a:rPr>
              <a:t>PPEs</a:t>
            </a:r>
            <a:r>
              <a:rPr lang="en-US" sz="2000" b="0" dirty="0">
                <a:solidFill>
                  <a:srgbClr val="002060"/>
                </a:solidFill>
              </a:rPr>
              <a:t> before starting operation.</a:t>
            </a:r>
            <a:br>
              <a:rPr lang="en-US" sz="2000" b="0" dirty="0">
                <a:solidFill>
                  <a:srgbClr val="002060"/>
                </a:solidFill>
              </a:rPr>
            </a:br>
            <a:r>
              <a:rPr lang="en-US" sz="2000" b="0" dirty="0">
                <a:solidFill>
                  <a:srgbClr val="002060"/>
                </a:solidFill>
              </a:rPr>
              <a:t>Before the start of work, it should be made sure that the tower on which the lineman is going to work is completely de-energized.</a:t>
            </a:r>
            <a:br>
              <a:rPr lang="en-US" sz="2000" b="0" dirty="0">
                <a:solidFill>
                  <a:srgbClr val="002060"/>
                </a:solidFill>
              </a:rPr>
            </a:br>
            <a:r>
              <a:rPr lang="en-US" sz="2000" b="0" dirty="0">
                <a:solidFill>
                  <a:srgbClr val="002060"/>
                </a:solidFill>
              </a:rPr>
              <a:t>If a lineman is not familiar with any tool, then he should never try to use it as it can be risky.</a:t>
            </a:r>
            <a:br>
              <a:rPr lang="en-US" sz="2000" b="0" dirty="0">
                <a:solidFill>
                  <a:srgbClr val="002060"/>
                </a:solidFill>
              </a:rPr>
            </a:br>
            <a:r>
              <a:rPr lang="en-US" sz="2000" b="0" dirty="0">
                <a:solidFill>
                  <a:srgbClr val="002060"/>
                </a:solidFill>
              </a:rPr>
              <a:t>A lineman must be in continuous communication with other team members when doing an operation.</a:t>
            </a:r>
            <a:br>
              <a:rPr lang="en-US" sz="2000" b="0" dirty="0">
                <a:solidFill>
                  <a:srgbClr val="002060"/>
                </a:solidFill>
              </a:rPr>
            </a:br>
            <a:r>
              <a:rPr lang="en-US" sz="2000" b="0" dirty="0">
                <a:solidFill>
                  <a:srgbClr val="002060"/>
                </a:solidFill>
              </a:rPr>
              <a:t>A lineman must not be in a hurry as it can cause an accident to him or other team members.</a:t>
            </a:r>
            <a:br>
              <a:rPr lang="en-US" sz="2000" b="0" dirty="0">
                <a:solidFill>
                  <a:srgbClr val="002060"/>
                </a:solidFill>
              </a:rPr>
            </a:br>
            <a:endParaRPr lang="en-US" sz="2000" b="0" dirty="0">
              <a:solidFill>
                <a:srgbClr val="002060"/>
              </a:solidFill>
            </a:endParaRPr>
          </a:p>
        </p:txBody>
      </p:sp>
    </p:spTree>
    <p:extLst>
      <p:ext uri="{BB962C8B-B14F-4D97-AF65-F5344CB8AC3E}">
        <p14:creationId xmlns:p14="http://schemas.microsoft.com/office/powerpoint/2010/main" val="308832682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pPr marL="514350" indent="-514350">
              <a:buFont typeface="+mj-lt"/>
              <a:buAutoNum type="arabicPeriod"/>
            </a:pPr>
            <a:r>
              <a:rPr lang="en-GB" dirty="0" smtClean="0"/>
              <a:t>What are the advantages RCD, fuses?</a:t>
            </a:r>
          </a:p>
          <a:p>
            <a:pPr marL="514350" indent="-514350">
              <a:buFont typeface="+mj-lt"/>
              <a:buAutoNum type="arabicPeriod"/>
            </a:pPr>
            <a:r>
              <a:rPr lang="en-GB" dirty="0" smtClean="0"/>
              <a:t>What do we mean by the term “LOTO”?</a:t>
            </a:r>
          </a:p>
          <a:p>
            <a:pPr marL="514350" indent="-514350">
              <a:buFont typeface="+mj-lt"/>
              <a:buAutoNum type="arabicPeriod"/>
            </a:pPr>
            <a:r>
              <a:rPr lang="en-GB" dirty="0" smtClean="0"/>
              <a:t>Live working </a:t>
            </a:r>
            <a:r>
              <a:rPr lang="en-GB" dirty="0"/>
              <a:t> </a:t>
            </a:r>
            <a:r>
              <a:rPr lang="en-GB" dirty="0" smtClean="0"/>
              <a:t>is </a:t>
            </a:r>
            <a:r>
              <a:rPr lang="en-GB" smtClean="0"/>
              <a:t>going on, What </a:t>
            </a:r>
            <a:r>
              <a:rPr lang="en-GB" dirty="0" smtClean="0"/>
              <a:t>controls are needed?</a:t>
            </a:r>
          </a:p>
          <a:p>
            <a:pPr marL="514350" indent="-514350">
              <a:buFont typeface="+mj-lt"/>
              <a:buAutoNum type="arabicPeriod"/>
            </a:pPr>
            <a:r>
              <a:rPr lang="en-GB" dirty="0" smtClean="0"/>
              <a:t>What things should be checked during user inspections?</a:t>
            </a:r>
          </a:p>
          <a:p>
            <a:pPr marL="514350" indent="-514350">
              <a:buFont typeface="+mj-lt"/>
              <a:buAutoNum type="arabicPeriod"/>
            </a:pPr>
            <a:endParaRPr lang="en-GB" dirty="0"/>
          </a:p>
        </p:txBody>
      </p:sp>
      <p:sp>
        <p:nvSpPr>
          <p:cNvPr id="4" name="Title 3"/>
          <p:cNvSpPr>
            <a:spLocks noGrp="1"/>
          </p:cNvSpPr>
          <p:nvPr>
            <p:ph type="title"/>
          </p:nvPr>
        </p:nvSpPr>
        <p:spPr>
          <a:xfrm>
            <a:off x="1143000" y="188640"/>
            <a:ext cx="8001000" cy="815752"/>
          </a:xfrm>
        </p:spPr>
        <p:txBody>
          <a:bodyPr/>
          <a:lstStyle/>
          <a:p>
            <a:r>
              <a:rPr lang="en-GB" dirty="0" smtClean="0"/>
              <a:t>End of Section Quiz</a:t>
            </a:r>
            <a:endParaRPr lang="en-GB"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8000"/>
          </a:xfrm>
          <a:prstGeom prst="rect">
            <a:avLst/>
          </a:prstGeom>
        </p:spPr>
      </p:pic>
      <p:grpSp>
        <p:nvGrpSpPr>
          <p:cNvPr id="3" name="object 3"/>
          <p:cNvGrpSpPr/>
          <p:nvPr/>
        </p:nvGrpSpPr>
        <p:grpSpPr>
          <a:xfrm>
            <a:off x="0" y="0"/>
            <a:ext cx="9144000" cy="6858000"/>
            <a:chOff x="0" y="0"/>
            <a:chExt cx="9144000" cy="6858000"/>
          </a:xfrm>
        </p:grpSpPr>
        <p:pic>
          <p:nvPicPr>
            <p:cNvPr id="4" name="object 4"/>
            <p:cNvPicPr/>
            <p:nvPr/>
          </p:nvPicPr>
          <p:blipFill>
            <a:blip r:embed="rId3" cstate="print"/>
            <a:stretch>
              <a:fillRect/>
            </a:stretch>
          </p:blipFill>
          <p:spPr>
            <a:xfrm>
              <a:off x="0" y="0"/>
              <a:ext cx="9144000" cy="6857999"/>
            </a:xfrm>
            <a:prstGeom prst="rect">
              <a:avLst/>
            </a:prstGeom>
          </p:spPr>
        </p:pic>
        <p:pic>
          <p:nvPicPr>
            <p:cNvPr id="5" name="object 5"/>
            <p:cNvPicPr/>
            <p:nvPr/>
          </p:nvPicPr>
          <p:blipFill>
            <a:blip r:embed="rId4" cstate="print"/>
            <a:stretch>
              <a:fillRect/>
            </a:stretch>
          </p:blipFill>
          <p:spPr>
            <a:xfrm>
              <a:off x="0" y="1600200"/>
              <a:ext cx="9144000" cy="5105400"/>
            </a:xfrm>
            <a:prstGeom prst="rect">
              <a:avLst/>
            </a:prstGeom>
          </p:spPr>
        </p:pic>
        <p:pic>
          <p:nvPicPr>
            <p:cNvPr id="6" name="object 6"/>
            <p:cNvPicPr/>
            <p:nvPr/>
          </p:nvPicPr>
          <p:blipFill>
            <a:blip r:embed="rId5" cstate="print"/>
            <a:stretch>
              <a:fillRect/>
            </a:stretch>
          </p:blipFill>
          <p:spPr>
            <a:xfrm>
              <a:off x="0" y="0"/>
              <a:ext cx="9144000" cy="6857999"/>
            </a:xfrm>
            <a:prstGeom prst="rect">
              <a:avLst/>
            </a:prstGeom>
          </p:spPr>
        </p:pic>
        <p:pic>
          <p:nvPicPr>
            <p:cNvPr id="7" name="object 7"/>
            <p:cNvPicPr/>
            <p:nvPr/>
          </p:nvPicPr>
          <p:blipFill>
            <a:blip r:embed="rId6" cstate="print"/>
            <a:stretch>
              <a:fillRect/>
            </a:stretch>
          </p:blipFill>
          <p:spPr>
            <a:xfrm>
              <a:off x="0" y="1600200"/>
              <a:ext cx="9144000" cy="5105400"/>
            </a:xfrm>
            <a:prstGeom prst="rect">
              <a:avLst/>
            </a:prstGeom>
          </p:spPr>
        </p:pic>
        <p:pic>
          <p:nvPicPr>
            <p:cNvPr id="8" name="object 8"/>
            <p:cNvPicPr/>
            <p:nvPr/>
          </p:nvPicPr>
          <p:blipFill>
            <a:blip r:embed="rId7" cstate="print"/>
            <a:stretch>
              <a:fillRect/>
            </a:stretch>
          </p:blipFill>
          <p:spPr>
            <a:xfrm>
              <a:off x="4457700" y="1600200"/>
              <a:ext cx="1940052" cy="461772"/>
            </a:xfrm>
            <a:prstGeom prst="rect">
              <a:avLst/>
            </a:prstGeom>
          </p:spPr>
        </p:pic>
        <p:pic>
          <p:nvPicPr>
            <p:cNvPr id="9" name="object 9"/>
            <p:cNvPicPr/>
            <p:nvPr/>
          </p:nvPicPr>
          <p:blipFill>
            <a:blip r:embed="rId8" cstate="print"/>
            <a:stretch>
              <a:fillRect/>
            </a:stretch>
          </p:blipFill>
          <p:spPr>
            <a:xfrm>
              <a:off x="4463288" y="1157477"/>
              <a:ext cx="1928114" cy="448945"/>
            </a:xfrm>
            <a:prstGeom prst="rect">
              <a:avLst/>
            </a:prstGeom>
          </p:spPr>
        </p:pic>
        <p:pic>
          <p:nvPicPr>
            <p:cNvPr id="10" name="object 10"/>
            <p:cNvPicPr/>
            <p:nvPr/>
          </p:nvPicPr>
          <p:blipFill>
            <a:blip r:embed="rId9" cstate="print"/>
            <a:stretch>
              <a:fillRect/>
            </a:stretch>
          </p:blipFill>
          <p:spPr>
            <a:xfrm>
              <a:off x="2673095" y="2423160"/>
              <a:ext cx="2956560" cy="484632"/>
            </a:xfrm>
            <a:prstGeom prst="rect">
              <a:avLst/>
            </a:prstGeom>
          </p:spPr>
        </p:pic>
        <p:pic>
          <p:nvPicPr>
            <p:cNvPr id="11" name="object 11"/>
            <p:cNvPicPr/>
            <p:nvPr/>
          </p:nvPicPr>
          <p:blipFill>
            <a:blip r:embed="rId10" cstate="print"/>
            <a:stretch>
              <a:fillRect/>
            </a:stretch>
          </p:blipFill>
          <p:spPr>
            <a:xfrm>
              <a:off x="2678429" y="1957577"/>
              <a:ext cx="2944875" cy="490220"/>
            </a:xfrm>
            <a:prstGeom prst="rect">
              <a:avLst/>
            </a:prstGeom>
          </p:spPr>
        </p:pic>
        <p:pic>
          <p:nvPicPr>
            <p:cNvPr id="12" name="object 12"/>
            <p:cNvPicPr/>
            <p:nvPr/>
          </p:nvPicPr>
          <p:blipFill>
            <a:blip r:embed="rId11" cstate="print"/>
            <a:stretch>
              <a:fillRect/>
            </a:stretch>
          </p:blipFill>
          <p:spPr>
            <a:xfrm>
              <a:off x="5283708" y="2423160"/>
              <a:ext cx="1481328" cy="754379"/>
            </a:xfrm>
            <a:prstGeom prst="rect">
              <a:avLst/>
            </a:prstGeom>
          </p:spPr>
        </p:pic>
      </p:grpSp>
      <p:sp>
        <p:nvSpPr>
          <p:cNvPr id="13" name="object 13"/>
          <p:cNvSpPr txBox="1"/>
          <p:nvPr/>
        </p:nvSpPr>
        <p:spPr>
          <a:xfrm>
            <a:off x="535940" y="1642856"/>
            <a:ext cx="5886450" cy="2971165"/>
          </a:xfrm>
          <a:prstGeom prst="rect">
            <a:avLst/>
          </a:prstGeom>
        </p:spPr>
        <p:txBody>
          <a:bodyPr vert="horz" wrap="square" lIns="0" tIns="202565" rIns="0" bIns="0" rtlCol="0">
            <a:spAutoFit/>
          </a:bodyPr>
          <a:lstStyle/>
          <a:p>
            <a:pPr marR="5080" algn="r">
              <a:lnSpc>
                <a:spcPct val="100000"/>
              </a:lnSpc>
              <a:spcBef>
                <a:spcPts val="1595"/>
              </a:spcBef>
            </a:pPr>
            <a:r>
              <a:rPr sz="4600" b="1" spc="-25" dirty="0">
                <a:solidFill>
                  <a:srgbClr val="4D4D4D"/>
                </a:solidFill>
                <a:latin typeface="Trebuchet MS"/>
                <a:cs typeface="Trebuchet MS"/>
              </a:rPr>
              <a:t>???</a:t>
            </a:r>
            <a:endParaRPr sz="4600">
              <a:latin typeface="Trebuchet MS"/>
              <a:cs typeface="Trebuchet MS"/>
            </a:endParaRPr>
          </a:p>
          <a:p>
            <a:pPr marL="615950" indent="-603250">
              <a:lnSpc>
                <a:spcPct val="100000"/>
              </a:lnSpc>
              <a:spcBef>
                <a:spcPts val="2325"/>
              </a:spcBef>
              <a:buClr>
                <a:srgbClr val="393939"/>
              </a:buClr>
              <a:buSzPct val="129687"/>
              <a:buFont typeface="Wingdings"/>
              <a:buChar char=""/>
              <a:tabLst>
                <a:tab pos="615950" algn="l"/>
              </a:tabLst>
            </a:pPr>
            <a:r>
              <a:rPr sz="3200" b="1" spc="-10" dirty="0">
                <a:latin typeface="Georgia"/>
                <a:cs typeface="Georgia"/>
              </a:rPr>
              <a:t>MORAL</a:t>
            </a:r>
            <a:endParaRPr sz="3200">
              <a:latin typeface="Georgia"/>
              <a:cs typeface="Georgia"/>
            </a:endParaRPr>
          </a:p>
          <a:p>
            <a:pPr marL="615950" indent="-603250">
              <a:lnSpc>
                <a:spcPct val="100000"/>
              </a:lnSpc>
              <a:spcBef>
                <a:spcPts val="1070"/>
              </a:spcBef>
              <a:buClr>
                <a:srgbClr val="393939"/>
              </a:buClr>
              <a:buSzPct val="129687"/>
              <a:buFont typeface="Wingdings"/>
              <a:buChar char=""/>
              <a:tabLst>
                <a:tab pos="615950" algn="l"/>
              </a:tabLst>
            </a:pPr>
            <a:r>
              <a:rPr sz="3200" b="1" spc="-10" dirty="0">
                <a:latin typeface="Georgia"/>
                <a:cs typeface="Georgia"/>
              </a:rPr>
              <a:t>LEGAL</a:t>
            </a:r>
            <a:endParaRPr sz="3200">
              <a:latin typeface="Georgia"/>
              <a:cs typeface="Georgia"/>
            </a:endParaRPr>
          </a:p>
          <a:p>
            <a:pPr marL="483234" indent="-482600">
              <a:lnSpc>
                <a:spcPct val="100000"/>
              </a:lnSpc>
              <a:spcBef>
                <a:spcPts val="120"/>
              </a:spcBef>
              <a:buClr>
                <a:srgbClr val="393939"/>
              </a:buClr>
              <a:buSzPct val="129687"/>
              <a:buFont typeface="Wingdings"/>
              <a:buChar char=""/>
              <a:tabLst>
                <a:tab pos="483234" algn="l"/>
              </a:tabLst>
            </a:pPr>
            <a:r>
              <a:rPr sz="3200" b="1" spc="-10" dirty="0">
                <a:latin typeface="Georgia"/>
                <a:cs typeface="Georgia"/>
              </a:rPr>
              <a:t>FINANCIAL</a:t>
            </a:r>
            <a:endParaRPr sz="3200">
              <a:latin typeface="Georgia"/>
              <a:cs typeface="Georgia"/>
            </a:endParaRPr>
          </a:p>
        </p:txBody>
      </p:sp>
      <p:sp>
        <p:nvSpPr>
          <p:cNvPr id="14" name="object 14"/>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104958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8340" y="2200782"/>
            <a:ext cx="7394575" cy="2442845"/>
          </a:xfrm>
          <a:prstGeom prst="rect">
            <a:avLst/>
          </a:prstGeom>
        </p:spPr>
        <p:txBody>
          <a:bodyPr vert="horz" wrap="square" lIns="0" tIns="123825" rIns="0" bIns="0" rtlCol="0">
            <a:spAutoFit/>
          </a:bodyPr>
          <a:lstStyle/>
          <a:p>
            <a:pPr marL="12700">
              <a:lnSpc>
                <a:spcPct val="100000"/>
              </a:lnSpc>
              <a:spcBef>
                <a:spcPts val="975"/>
              </a:spcBef>
            </a:pPr>
            <a:r>
              <a:rPr sz="2400" b="1" u="sng" dirty="0">
                <a:uFill>
                  <a:solidFill>
                    <a:srgbClr val="000000"/>
                  </a:solidFill>
                </a:uFill>
                <a:latin typeface="Arial"/>
                <a:cs typeface="Arial"/>
              </a:rPr>
              <a:t>Moral</a:t>
            </a:r>
            <a:r>
              <a:rPr sz="2400" b="1" u="sng" spc="-50" dirty="0">
                <a:uFill>
                  <a:solidFill>
                    <a:srgbClr val="000000"/>
                  </a:solidFill>
                </a:uFill>
                <a:latin typeface="Arial"/>
                <a:cs typeface="Arial"/>
              </a:rPr>
              <a:t> </a:t>
            </a:r>
            <a:r>
              <a:rPr sz="2400" b="1" u="sng" dirty="0">
                <a:uFill>
                  <a:solidFill>
                    <a:srgbClr val="000000"/>
                  </a:solidFill>
                </a:uFill>
                <a:latin typeface="Arial"/>
                <a:cs typeface="Arial"/>
              </a:rPr>
              <a:t>I</a:t>
            </a:r>
            <a:r>
              <a:rPr sz="2400" b="1" u="sng" spc="-65" dirty="0">
                <a:uFill>
                  <a:solidFill>
                    <a:srgbClr val="000000"/>
                  </a:solidFill>
                </a:uFill>
                <a:latin typeface="Arial"/>
                <a:cs typeface="Arial"/>
              </a:rPr>
              <a:t> </a:t>
            </a:r>
            <a:r>
              <a:rPr sz="2400" b="1" u="sng" dirty="0">
                <a:uFill>
                  <a:solidFill>
                    <a:srgbClr val="000000"/>
                  </a:solidFill>
                </a:uFill>
                <a:latin typeface="Arial"/>
                <a:cs typeface="Arial"/>
              </a:rPr>
              <a:t>Humanitarian</a:t>
            </a:r>
            <a:r>
              <a:rPr sz="2400" b="1" u="sng" spc="-55" dirty="0">
                <a:uFill>
                  <a:solidFill>
                    <a:srgbClr val="000000"/>
                  </a:solidFill>
                </a:uFill>
                <a:latin typeface="Arial"/>
                <a:cs typeface="Arial"/>
              </a:rPr>
              <a:t> </a:t>
            </a:r>
            <a:r>
              <a:rPr sz="2400" b="1" u="sng" spc="-10" dirty="0">
                <a:uFill>
                  <a:solidFill>
                    <a:srgbClr val="000000"/>
                  </a:solidFill>
                </a:uFill>
                <a:latin typeface="Arial"/>
                <a:cs typeface="Arial"/>
              </a:rPr>
              <a:t>Reasons:</a:t>
            </a:r>
            <a:endParaRPr sz="2400">
              <a:latin typeface="Arial"/>
              <a:cs typeface="Arial"/>
            </a:endParaRPr>
          </a:p>
          <a:p>
            <a:pPr marL="12700" marR="5080" indent="252729">
              <a:lnSpc>
                <a:spcPct val="100000"/>
              </a:lnSpc>
              <a:spcBef>
                <a:spcPts val="875"/>
              </a:spcBef>
            </a:pPr>
            <a:r>
              <a:rPr sz="2400" dirty="0">
                <a:latin typeface="Arial MT"/>
                <a:cs typeface="Arial MT"/>
              </a:rPr>
              <a:t>Our</a:t>
            </a:r>
            <a:r>
              <a:rPr sz="2400" spc="-55" dirty="0">
                <a:latin typeface="Arial MT"/>
                <a:cs typeface="Arial MT"/>
              </a:rPr>
              <a:t> </a:t>
            </a:r>
            <a:r>
              <a:rPr sz="2400" dirty="0">
                <a:latin typeface="Arial MT"/>
                <a:cs typeface="Arial MT"/>
              </a:rPr>
              <a:t>lives</a:t>
            </a:r>
            <a:r>
              <a:rPr sz="2400" spc="-30" dirty="0">
                <a:latin typeface="Arial MT"/>
                <a:cs typeface="Arial MT"/>
              </a:rPr>
              <a:t> </a:t>
            </a:r>
            <a:r>
              <a:rPr sz="2400" dirty="0">
                <a:latin typeface="Arial MT"/>
                <a:cs typeface="Arial MT"/>
              </a:rPr>
              <a:t>depend</a:t>
            </a:r>
            <a:r>
              <a:rPr sz="2400" spc="-25" dirty="0">
                <a:latin typeface="Arial MT"/>
                <a:cs typeface="Arial MT"/>
              </a:rPr>
              <a:t> </a:t>
            </a:r>
            <a:r>
              <a:rPr sz="2400" dirty="0">
                <a:latin typeface="Arial MT"/>
                <a:cs typeface="Arial MT"/>
              </a:rPr>
              <a:t>on</a:t>
            </a:r>
            <a:r>
              <a:rPr sz="2400" spc="-35" dirty="0">
                <a:latin typeface="Arial MT"/>
                <a:cs typeface="Arial MT"/>
              </a:rPr>
              <a:t> </a:t>
            </a:r>
            <a:r>
              <a:rPr sz="2400" dirty="0">
                <a:latin typeface="Arial MT"/>
                <a:cs typeface="Arial MT"/>
              </a:rPr>
              <a:t>what</a:t>
            </a:r>
            <a:r>
              <a:rPr sz="2400" spc="-35" dirty="0">
                <a:latin typeface="Arial MT"/>
                <a:cs typeface="Arial MT"/>
              </a:rPr>
              <a:t> </a:t>
            </a:r>
            <a:r>
              <a:rPr sz="2400" dirty="0">
                <a:latin typeface="Arial MT"/>
                <a:cs typeface="Arial MT"/>
              </a:rPr>
              <a:t>we</a:t>
            </a:r>
            <a:r>
              <a:rPr sz="2400" spc="-50" dirty="0">
                <a:latin typeface="Arial MT"/>
                <a:cs typeface="Arial MT"/>
              </a:rPr>
              <a:t> </a:t>
            </a:r>
            <a:r>
              <a:rPr sz="2400" dirty="0">
                <a:latin typeface="Arial MT"/>
                <a:cs typeface="Arial MT"/>
              </a:rPr>
              <a:t>do</a:t>
            </a:r>
            <a:r>
              <a:rPr sz="2400" spc="-40" dirty="0">
                <a:latin typeface="Arial MT"/>
                <a:cs typeface="Arial MT"/>
              </a:rPr>
              <a:t> </a:t>
            </a:r>
            <a:r>
              <a:rPr sz="2400" dirty="0">
                <a:latin typeface="Arial MT"/>
                <a:cs typeface="Arial MT"/>
              </a:rPr>
              <a:t>at</a:t>
            </a:r>
            <a:r>
              <a:rPr sz="2400" spc="-35" dirty="0">
                <a:latin typeface="Arial MT"/>
                <a:cs typeface="Arial MT"/>
              </a:rPr>
              <a:t> </a:t>
            </a:r>
            <a:r>
              <a:rPr sz="2400" dirty="0">
                <a:latin typeface="Arial MT"/>
                <a:cs typeface="Arial MT"/>
              </a:rPr>
              <a:t>work,</a:t>
            </a:r>
            <a:r>
              <a:rPr sz="2400" spc="-35" dirty="0">
                <a:latin typeface="Arial MT"/>
                <a:cs typeface="Arial MT"/>
              </a:rPr>
              <a:t> </a:t>
            </a:r>
            <a:r>
              <a:rPr sz="2400" dirty="0">
                <a:latin typeface="Arial MT"/>
                <a:cs typeface="Arial MT"/>
              </a:rPr>
              <a:t>we</a:t>
            </a:r>
            <a:r>
              <a:rPr sz="2400" spc="-30" dirty="0">
                <a:latin typeface="Arial MT"/>
                <a:cs typeface="Arial MT"/>
              </a:rPr>
              <a:t> </a:t>
            </a:r>
            <a:r>
              <a:rPr sz="2400" dirty="0">
                <a:latin typeface="Arial MT"/>
                <a:cs typeface="Arial MT"/>
              </a:rPr>
              <a:t>all</a:t>
            </a:r>
            <a:r>
              <a:rPr sz="2400" spc="-35" dirty="0">
                <a:latin typeface="Arial MT"/>
                <a:cs typeface="Arial MT"/>
              </a:rPr>
              <a:t> </a:t>
            </a:r>
            <a:r>
              <a:rPr sz="2400" spc="-20" dirty="0">
                <a:latin typeface="Arial MT"/>
                <a:cs typeface="Arial MT"/>
              </a:rPr>
              <a:t>have </a:t>
            </a:r>
            <a:r>
              <a:rPr sz="2400" dirty="0">
                <a:latin typeface="Arial MT"/>
                <a:cs typeface="Arial MT"/>
              </a:rPr>
              <a:t>a</a:t>
            </a:r>
            <a:r>
              <a:rPr sz="2400" spc="-50" dirty="0">
                <a:latin typeface="Arial MT"/>
                <a:cs typeface="Arial MT"/>
              </a:rPr>
              <a:t> </a:t>
            </a:r>
            <a:r>
              <a:rPr sz="2400" dirty="0">
                <a:latin typeface="Arial MT"/>
                <a:cs typeface="Arial MT"/>
              </a:rPr>
              <a:t>moral</a:t>
            </a:r>
            <a:r>
              <a:rPr sz="2400" spc="-50" dirty="0">
                <a:latin typeface="Arial MT"/>
                <a:cs typeface="Arial MT"/>
              </a:rPr>
              <a:t> </a:t>
            </a:r>
            <a:r>
              <a:rPr sz="2400" dirty="0">
                <a:latin typeface="Arial MT"/>
                <a:cs typeface="Arial MT"/>
              </a:rPr>
              <a:t>obligation</a:t>
            </a:r>
            <a:r>
              <a:rPr sz="2400" spc="-25" dirty="0">
                <a:latin typeface="Arial MT"/>
                <a:cs typeface="Arial MT"/>
              </a:rPr>
              <a:t> </a:t>
            </a:r>
            <a:r>
              <a:rPr sz="2400" dirty="0">
                <a:latin typeface="Arial MT"/>
                <a:cs typeface="Arial MT"/>
              </a:rPr>
              <a:t>not</a:t>
            </a:r>
            <a:r>
              <a:rPr sz="2400" spc="-4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cause</a:t>
            </a:r>
            <a:r>
              <a:rPr sz="2400" spc="-60" dirty="0">
                <a:latin typeface="Arial MT"/>
                <a:cs typeface="Arial MT"/>
              </a:rPr>
              <a:t> </a:t>
            </a:r>
            <a:r>
              <a:rPr sz="2400" dirty="0">
                <a:latin typeface="Arial MT"/>
                <a:cs typeface="Arial MT"/>
              </a:rPr>
              <a:t>harm</a:t>
            </a:r>
            <a:r>
              <a:rPr sz="2400" spc="-45"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others,</a:t>
            </a:r>
            <a:r>
              <a:rPr sz="2400" spc="-65" dirty="0">
                <a:latin typeface="Arial MT"/>
                <a:cs typeface="Arial MT"/>
              </a:rPr>
              <a:t> </a:t>
            </a:r>
            <a:r>
              <a:rPr sz="2400" spc="-25" dirty="0">
                <a:latin typeface="Arial MT"/>
                <a:cs typeface="Arial MT"/>
              </a:rPr>
              <a:t>and </a:t>
            </a:r>
            <a:r>
              <a:rPr sz="2400" dirty="0">
                <a:latin typeface="Arial MT"/>
                <a:cs typeface="Arial MT"/>
              </a:rPr>
              <a:t>employers</a:t>
            </a:r>
            <a:r>
              <a:rPr sz="2400" spc="-80" dirty="0">
                <a:latin typeface="Arial MT"/>
                <a:cs typeface="Arial MT"/>
              </a:rPr>
              <a:t> </a:t>
            </a:r>
            <a:r>
              <a:rPr sz="2400" dirty="0">
                <a:latin typeface="Arial MT"/>
                <a:cs typeface="Arial MT"/>
              </a:rPr>
              <a:t>have</a:t>
            </a:r>
            <a:r>
              <a:rPr sz="2400" spc="-75" dirty="0">
                <a:latin typeface="Arial MT"/>
                <a:cs typeface="Arial MT"/>
              </a:rPr>
              <a:t> </a:t>
            </a:r>
            <a:r>
              <a:rPr sz="2400" dirty="0">
                <a:latin typeface="Arial MT"/>
                <a:cs typeface="Arial MT"/>
              </a:rPr>
              <a:t>a</a:t>
            </a:r>
            <a:r>
              <a:rPr sz="2400" spc="-95" dirty="0">
                <a:latin typeface="Arial MT"/>
                <a:cs typeface="Arial MT"/>
              </a:rPr>
              <a:t> </a:t>
            </a:r>
            <a:r>
              <a:rPr sz="2400" dirty="0">
                <a:latin typeface="Arial MT"/>
                <a:cs typeface="Arial MT"/>
              </a:rPr>
              <a:t>moral</a:t>
            </a:r>
            <a:r>
              <a:rPr sz="2400" spc="-80" dirty="0">
                <a:latin typeface="Arial MT"/>
                <a:cs typeface="Arial MT"/>
              </a:rPr>
              <a:t> </a:t>
            </a:r>
            <a:r>
              <a:rPr sz="2400" dirty="0">
                <a:latin typeface="Arial MT"/>
                <a:cs typeface="Arial MT"/>
              </a:rPr>
              <a:t>obligation</a:t>
            </a:r>
            <a:r>
              <a:rPr sz="2400" spc="-55" dirty="0">
                <a:latin typeface="Arial MT"/>
                <a:cs typeface="Arial MT"/>
              </a:rPr>
              <a:t> </a:t>
            </a:r>
            <a:r>
              <a:rPr sz="2400" dirty="0">
                <a:latin typeface="Arial MT"/>
                <a:cs typeface="Arial MT"/>
              </a:rPr>
              <a:t>towards</a:t>
            </a:r>
            <a:r>
              <a:rPr sz="2400" spc="-85" dirty="0">
                <a:latin typeface="Arial MT"/>
                <a:cs typeface="Arial MT"/>
              </a:rPr>
              <a:t> </a:t>
            </a:r>
            <a:r>
              <a:rPr sz="2400" spc="-10" dirty="0">
                <a:latin typeface="Arial MT"/>
                <a:cs typeface="Arial MT"/>
              </a:rPr>
              <a:t>their </a:t>
            </a:r>
            <a:r>
              <a:rPr sz="2400" dirty="0">
                <a:latin typeface="Arial MT"/>
                <a:cs typeface="Arial MT"/>
              </a:rPr>
              <a:t>employees</a:t>
            </a:r>
            <a:r>
              <a:rPr sz="2400" spc="-45" dirty="0">
                <a:latin typeface="Arial MT"/>
                <a:cs typeface="Arial MT"/>
              </a:rPr>
              <a:t> </a:t>
            </a:r>
            <a:r>
              <a:rPr sz="2400" dirty="0">
                <a:latin typeface="Arial MT"/>
                <a:cs typeface="Arial MT"/>
              </a:rPr>
              <a:t>and</a:t>
            </a:r>
            <a:r>
              <a:rPr sz="2400" spc="-65" dirty="0">
                <a:latin typeface="Arial MT"/>
                <a:cs typeface="Arial MT"/>
              </a:rPr>
              <a:t> </a:t>
            </a:r>
            <a:r>
              <a:rPr sz="2400" dirty="0">
                <a:latin typeface="Arial MT"/>
                <a:cs typeface="Arial MT"/>
              </a:rPr>
              <a:t>others</a:t>
            </a:r>
            <a:r>
              <a:rPr sz="2400" spc="-65" dirty="0">
                <a:latin typeface="Arial MT"/>
                <a:cs typeface="Arial MT"/>
              </a:rPr>
              <a:t> </a:t>
            </a:r>
            <a:r>
              <a:rPr sz="2400" dirty="0">
                <a:latin typeface="Arial MT"/>
                <a:cs typeface="Arial MT"/>
              </a:rPr>
              <a:t>to</a:t>
            </a:r>
            <a:r>
              <a:rPr sz="2400" spc="-75" dirty="0">
                <a:latin typeface="Arial MT"/>
                <a:cs typeface="Arial MT"/>
              </a:rPr>
              <a:t> </a:t>
            </a:r>
            <a:r>
              <a:rPr sz="2400" dirty="0">
                <a:latin typeface="Arial MT"/>
                <a:cs typeface="Arial MT"/>
              </a:rPr>
              <a:t>prevent</a:t>
            </a:r>
            <a:r>
              <a:rPr sz="2400" spc="-65" dirty="0">
                <a:latin typeface="Arial MT"/>
                <a:cs typeface="Arial MT"/>
              </a:rPr>
              <a:t> </a:t>
            </a:r>
            <a:r>
              <a:rPr sz="2400" dirty="0">
                <a:latin typeface="Arial MT"/>
                <a:cs typeface="Arial MT"/>
              </a:rPr>
              <a:t>Injuries</a:t>
            </a:r>
            <a:r>
              <a:rPr sz="2400" spc="-65" dirty="0">
                <a:latin typeface="Arial MT"/>
                <a:cs typeface="Arial MT"/>
              </a:rPr>
              <a:t> </a:t>
            </a:r>
            <a:r>
              <a:rPr sz="2400" dirty="0">
                <a:latin typeface="Arial MT"/>
                <a:cs typeface="Arial MT"/>
              </a:rPr>
              <a:t>and</a:t>
            </a:r>
            <a:r>
              <a:rPr sz="2400" spc="-65" dirty="0">
                <a:latin typeface="Arial MT"/>
                <a:cs typeface="Arial MT"/>
              </a:rPr>
              <a:t> </a:t>
            </a:r>
            <a:r>
              <a:rPr sz="2400" spc="-10" dirty="0">
                <a:latin typeface="Arial MT"/>
                <a:cs typeface="Arial MT"/>
              </a:rPr>
              <a:t>ill-health </a:t>
            </a:r>
            <a:r>
              <a:rPr sz="2400" dirty="0">
                <a:latin typeface="Arial MT"/>
                <a:cs typeface="Arial MT"/>
              </a:rPr>
              <a:t>which</a:t>
            </a:r>
            <a:r>
              <a:rPr sz="2400" spc="-40" dirty="0">
                <a:latin typeface="Arial MT"/>
                <a:cs typeface="Arial MT"/>
              </a:rPr>
              <a:t> </a:t>
            </a:r>
            <a:r>
              <a:rPr sz="2400" dirty="0">
                <a:latin typeface="Arial MT"/>
                <a:cs typeface="Arial MT"/>
              </a:rPr>
              <a:t>result</a:t>
            </a:r>
            <a:r>
              <a:rPr sz="2400" spc="-50" dirty="0">
                <a:latin typeface="Arial MT"/>
                <a:cs typeface="Arial MT"/>
              </a:rPr>
              <a:t> </a:t>
            </a:r>
            <a:r>
              <a:rPr sz="2400" dirty="0">
                <a:latin typeface="Arial MT"/>
                <a:cs typeface="Arial MT"/>
              </a:rPr>
              <a:t>in</a:t>
            </a:r>
            <a:r>
              <a:rPr sz="2400" spc="-50" dirty="0">
                <a:latin typeface="Arial MT"/>
                <a:cs typeface="Arial MT"/>
              </a:rPr>
              <a:t> </a:t>
            </a:r>
            <a:r>
              <a:rPr sz="2400" dirty="0">
                <a:latin typeface="Arial MT"/>
                <a:cs typeface="Arial MT"/>
              </a:rPr>
              <a:t>great</a:t>
            </a:r>
            <a:r>
              <a:rPr sz="2400" spc="-50" dirty="0">
                <a:latin typeface="Arial MT"/>
                <a:cs typeface="Arial MT"/>
              </a:rPr>
              <a:t> </a:t>
            </a:r>
            <a:r>
              <a:rPr sz="2400" dirty="0">
                <a:latin typeface="Arial MT"/>
                <a:cs typeface="Arial MT"/>
              </a:rPr>
              <a:t>deal</a:t>
            </a:r>
            <a:r>
              <a:rPr sz="2400" spc="-35" dirty="0">
                <a:latin typeface="Arial MT"/>
                <a:cs typeface="Arial MT"/>
              </a:rPr>
              <a:t> </a:t>
            </a:r>
            <a:r>
              <a:rPr sz="2400" dirty="0">
                <a:latin typeface="Arial MT"/>
                <a:cs typeface="Arial MT"/>
              </a:rPr>
              <a:t>of</a:t>
            </a:r>
            <a:r>
              <a:rPr sz="2400" spc="-50" dirty="0">
                <a:latin typeface="Arial MT"/>
                <a:cs typeface="Arial MT"/>
              </a:rPr>
              <a:t> </a:t>
            </a:r>
            <a:r>
              <a:rPr sz="2400" dirty="0">
                <a:latin typeface="Arial MT"/>
                <a:cs typeface="Arial MT"/>
              </a:rPr>
              <a:t>pain</a:t>
            </a:r>
            <a:r>
              <a:rPr sz="2400" spc="-40" dirty="0">
                <a:latin typeface="Arial MT"/>
                <a:cs typeface="Arial MT"/>
              </a:rPr>
              <a:t> </a:t>
            </a:r>
            <a:r>
              <a:rPr sz="2400" dirty="0">
                <a:latin typeface="Arial MT"/>
                <a:cs typeface="Arial MT"/>
              </a:rPr>
              <a:t>and</a:t>
            </a:r>
            <a:r>
              <a:rPr sz="2400" spc="-45" dirty="0">
                <a:latin typeface="Arial MT"/>
                <a:cs typeface="Arial MT"/>
              </a:rPr>
              <a:t> </a:t>
            </a:r>
            <a:r>
              <a:rPr sz="2400" spc="-10" dirty="0">
                <a:latin typeface="Arial MT"/>
                <a:cs typeface="Arial MT"/>
              </a:rPr>
              <a:t>suffering.</a:t>
            </a:r>
            <a:endParaRPr sz="2400">
              <a:latin typeface="Arial MT"/>
              <a:cs typeface="Arial MT"/>
            </a:endParaRPr>
          </a:p>
        </p:txBody>
      </p:sp>
      <p:grpSp>
        <p:nvGrpSpPr>
          <p:cNvPr id="3" name="object 3"/>
          <p:cNvGrpSpPr/>
          <p:nvPr/>
        </p:nvGrpSpPr>
        <p:grpSpPr>
          <a:xfrm>
            <a:off x="960119" y="725931"/>
            <a:ext cx="3497579" cy="1141095"/>
            <a:chOff x="960119" y="725931"/>
            <a:chExt cx="3497579" cy="1141095"/>
          </a:xfrm>
        </p:grpSpPr>
        <p:pic>
          <p:nvPicPr>
            <p:cNvPr id="4" name="object 4"/>
            <p:cNvPicPr/>
            <p:nvPr/>
          </p:nvPicPr>
          <p:blipFill>
            <a:blip r:embed="rId2" cstate="print"/>
            <a:stretch>
              <a:fillRect/>
            </a:stretch>
          </p:blipFill>
          <p:spPr>
            <a:xfrm>
              <a:off x="966215" y="1284731"/>
              <a:ext cx="3473196" cy="582168"/>
            </a:xfrm>
            <a:prstGeom prst="rect">
              <a:avLst/>
            </a:prstGeom>
          </p:spPr>
        </p:pic>
        <p:pic>
          <p:nvPicPr>
            <p:cNvPr id="5" name="object 5"/>
            <p:cNvPicPr/>
            <p:nvPr/>
          </p:nvPicPr>
          <p:blipFill>
            <a:blip r:embed="rId3" cstate="print"/>
            <a:stretch>
              <a:fillRect/>
            </a:stretch>
          </p:blipFill>
          <p:spPr>
            <a:xfrm>
              <a:off x="973620" y="725931"/>
              <a:ext cx="3458552" cy="583183"/>
            </a:xfrm>
            <a:prstGeom prst="rect">
              <a:avLst/>
            </a:prstGeom>
          </p:spPr>
        </p:pic>
        <p:pic>
          <p:nvPicPr>
            <p:cNvPr id="6" name="object 6"/>
            <p:cNvPicPr/>
            <p:nvPr/>
          </p:nvPicPr>
          <p:blipFill>
            <a:blip r:embed="rId4" cstate="print"/>
            <a:stretch>
              <a:fillRect/>
            </a:stretch>
          </p:blipFill>
          <p:spPr>
            <a:xfrm>
              <a:off x="960119" y="1354836"/>
              <a:ext cx="3497579" cy="41148"/>
            </a:xfrm>
            <a:prstGeom prst="rect">
              <a:avLst/>
            </a:prstGeom>
          </p:spPr>
        </p:pic>
      </p:grpSp>
      <p:sp>
        <p:nvSpPr>
          <p:cNvPr id="7" name="object 7"/>
          <p:cNvSpPr txBox="1">
            <a:spLocks noGrp="1"/>
          </p:cNvSpPr>
          <p:nvPr>
            <p:ph type="ftr" sz="quarter" idx="5"/>
          </p:nvPr>
        </p:nvSpPr>
        <p:spPr>
          <a:prstGeom prst="rect">
            <a:avLst/>
          </a:prstGeom>
        </p:spPr>
        <p:txBody>
          <a:bodyPr vert="horz" wrap="square" lIns="0" tIns="4445" rIns="0" bIns="0" rtlCol="0">
            <a:spAutoFit/>
          </a:bodyPr>
          <a:lstStyle/>
          <a:p>
            <a:pPr marL="12700">
              <a:lnSpc>
                <a:spcPct val="100000"/>
              </a:lnSpc>
              <a:spcBef>
                <a:spcPts val="35"/>
              </a:spcBef>
            </a:pPr>
            <a:r>
              <a:rPr dirty="0"/>
              <a:t>GLOBAL</a:t>
            </a:r>
            <a:r>
              <a:rPr spc="-15" dirty="0"/>
              <a:t> </a:t>
            </a:r>
            <a:r>
              <a:rPr dirty="0"/>
              <a:t>SAFETY</a:t>
            </a:r>
            <a:r>
              <a:rPr spc="-10" dirty="0"/>
              <a:t> STUDIES</a:t>
            </a:r>
          </a:p>
        </p:txBody>
      </p:sp>
    </p:spTree>
    <p:extLst>
      <p:ext uri="{BB962C8B-B14F-4D97-AF65-F5344CB8AC3E}">
        <p14:creationId xmlns:p14="http://schemas.microsoft.com/office/powerpoint/2010/main" val="34626043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13&quot;&gt;&lt;property id=&quot;20148&quot; value=&quot;5&quot;/&gt;&lt;property id=&quot;20300&quot; value=&quot;Slide 41 - &amp;quot;Emergency Action&amp;quot;&quot;/&gt;&lt;property id=&quot;20307&quot; value=&quot;342&quot;/&gt;&lt;/object&gt;&lt;object type=&quot;3&quot; unique_id=&quot;10024&quot;&gt;&lt;property id=&quot;20148&quot; value=&quot;5&quot;/&gt;&lt;property id=&quot;20300&quot; value=&quot;Slide 40 - &amp;quot;Group Syndicate Activity&amp;quot;&quot;/&gt;&lt;property id=&quot;20307&quot; value=&quot;341&quot;/&gt;&lt;/object&gt;&lt;object type=&quot;3&quot; unique_id=&quot;10031&quot;&gt;&lt;property id=&quot;20148&quot; value=&quot;5&quot;/&gt;&lt;property id=&quot;20300&quot; value=&quot;Slide 12 - &amp;quot;Severity of Shock Influenced By:&amp;quot;&quot;/&gt;&lt;property id=&quot;20307&quot; value=&quot;296&quot;/&gt;&lt;/object&gt;&lt;object type=&quot;3&quot; unique_id=&quot;10033&quot;&gt;&lt;property id=&quot;20148&quot; value=&quot;5&quot;/&gt;&lt;property id=&quot;20300&quot; value=&quot;Slide 13 - &amp;quot;Electric Burns&amp;quot;&quot;/&gt;&lt;property id=&quot;20307&quot; value=&quot;298&quot;/&gt;&lt;/object&gt;&lt;object type=&quot;3&quot; unique_id=&quot;10034&quot;&gt;&lt;property id=&quot;20148&quot; value=&quot;5&quot;/&gt;&lt;property id=&quot;20300&quot; value=&quot;Slide 15 - &amp;quot;Static Electricity&amp;quot;&quot;/&gt;&lt;property id=&quot;20307&quot; value=&quot;300&quot;/&gt;&lt;/object&gt;&lt;object type=&quot;3&quot; unique_id=&quot;10038&quot;&gt;&lt;property id=&quot;20148&quot; value=&quot;5&quot;/&gt;&lt;property id=&quot;20300&quot; value=&quot;Slide 36 - &amp;quot;Working On a Dead System&amp;quot;&quot;/&gt;&lt;property id=&quot;20307&quot; value=&quot;334&quot;/&gt;&lt;/object&gt;&lt;object type=&quot;3&quot; unique_id=&quot;10040&quot;&gt;&lt;property id=&quot;20148&quot; value=&quot;5&quot;/&gt;&lt;property id=&quot;20300&quot; value=&quot;Slide 38 - &amp;quot;Buried Cables&amp;quot;&quot;/&gt;&lt;property id=&quot;20307&quot; value=&quot;336&quot;/&gt;&lt;/object&gt;&lt;object type=&quot;3&quot; unique_id=&quot;10041&quot;&gt;&lt;property id=&quot;20148&quot; value=&quot;5&quot;/&gt;&lt;property id=&quot;20300&quot; value=&quot;Slide 17 - &amp;quot;Secondary Effects&amp;quot;&quot;/&gt;&lt;property id=&quot;20307&quot; value=&quot;302&quot;/&gt;&lt;/object&gt;&lt;object type=&quot;3&quot; unique_id=&quot;10042&quot;&gt;&lt;property id=&quot;20148&quot; value=&quot;5&quot;/&gt;&lt;property id=&quot;20300&quot; value=&quot;Slide 27 - &amp;quot;Circuit Breaker&amp;quot;&quot;/&gt;&lt;property id=&quot;20307&quot; value=&quot;306&quot;/&gt;&lt;/object&gt;&lt;object type=&quot;3&quot; unique_id=&quot;20089&quot;&gt;&lt;property id=&quot;20148&quot; value=&quot;5&quot;/&gt;&lt;property id=&quot;20300&quot; value=&quot;Slide 1&quot;/&gt;&lt;property id=&quot;20307&quot; value=&quot;257&quot;/&gt;&lt;/object&gt;&lt;object type=&quot;3&quot; unique_id=&quot;20090&quot;&gt;&lt;property id=&quot;20148&quot; value=&quot;5&quot;/&gt;&lt;property id=&quot;20300&quot; value=&quot;Slide 2&quot;/&gt;&lt;property id=&quot;20307&quot; value=&quot;285&quot;/&gt;&lt;/object&gt;&lt;object type=&quot;3&quot; unique_id=&quot;20091&quot;&gt;&lt;property id=&quot;20148&quot; value=&quot;5&quot;/&gt;&lt;property id=&quot;20300&quot; value=&quot;Slide 3 - &amp;quot;Unit IGC 2&amp;#x0D;&amp;#x0A;Element 5.1&amp;quot;&quot;/&gt;&lt;property id=&quot;20307&quot; value=&quot;284&quot;/&gt;&lt;/object&gt;&lt;object type=&quot;3&quot; unique_id=&quot;20092&quot;&gt;&lt;property id=&quot;20148&quot; value=&quot;5&quot;/&gt;&lt;property id=&quot;20300&quot; value=&quot;Slide 4 - &amp;quot;Basic Principles&amp;quot;&quot;/&gt;&lt;property id=&quot;20307&quot; value=&quot;286&quot;/&gt;&lt;/object&gt;&lt;object type=&quot;3&quot; unique_id=&quot;20093&quot;&gt;&lt;property id=&quot;20148&quot; value=&quot;5&quot;/&gt;&lt;property id=&quot;20300&quot; value=&quot;Slide 5 - &amp;quot;Potential Difference&amp;quot;&quot;/&gt;&lt;property id=&quot;20307&quot; value=&quot;287&quot;/&gt;&lt;/object&gt;&lt;object type=&quot;3&quot; unique_id=&quot;20094&quot;&gt;&lt;property id=&quot;20148&quot; value=&quot;5&quot;/&gt;&lt;property id=&quot;20300&quot; value=&quot;Slide 6 - &amp;quot;Current&amp;quot;&quot;/&gt;&lt;property id=&quot;20307&quot; value=&quot;288&quot;/&gt;&lt;/object&gt;&lt;object type=&quot;3&quot; unique_id=&quot;20095&quot;&gt;&lt;property id=&quot;20148&quot; value=&quot;5&quot;/&gt;&lt;property id=&quot;20300&quot; value=&quot;Slide 7 - &amp;quot;Resistance&amp;quot;&quot;/&gt;&lt;property id=&quot;20307&quot; value=&quot;289&quot;/&gt;&lt;/object&gt;&lt;object type=&quot;3&quot; unique_id=&quot;20096&quot;&gt;&lt;property id=&quot;20148&quot; value=&quot;5&quot;/&gt;&lt;property id=&quot;20300&quot; value=&quot;Slide 8 - &amp;quot;Ohm’s Law&amp;quot;&quot;/&gt;&lt;property id=&quot;20307&quot; value=&quot;290&quot;/&gt;&lt;/object&gt;&lt;object type=&quot;3&quot; unique_id=&quot;20097&quot;&gt;&lt;property id=&quot;20148&quot; value=&quot;5&quot;/&gt;&lt;property id=&quot;20300&quot; value=&quot;Slide 9 - &amp;quot;AC/DC&amp;quot;&quot;/&gt;&lt;property id=&quot;20307&quot; value=&quot;293&quot;/&gt;&lt;/object&gt;&lt;object type=&quot;3&quot; unique_id=&quot;20098&quot;&gt;&lt;property id=&quot;20148&quot; value=&quot;5&quot;/&gt;&lt;property id=&quot;20300&quot; value=&quot;Slide 10 - &amp;quot;The Hazards of Electricity&amp;quot;&quot;/&gt;&lt;property id=&quot;20307&quot; value=&quot;294&quot;/&gt;&lt;/object&gt;&lt;object type=&quot;3&quot; unique_id=&quot;20099&quot;&gt;&lt;property id=&quot;20148&quot; value=&quot;5&quot;/&gt;&lt;property id=&quot;20300&quot; value=&quot;Slide 11 - &amp;quot;Electrical Shock&amp;quot;&quot;/&gt;&lt;property id=&quot;20307&quot; value=&quot;295&quot;/&gt;&lt;/object&gt;&lt;object type=&quot;3&quot; unique_id=&quot;20100&quot;&gt;&lt;property id=&quot;20148&quot; value=&quot;5&quot;/&gt;&lt;property id=&quot;20300&quot; value=&quot;Slide 14 - &amp;quot;Fire and Explosion&amp;quot;&quot;/&gt;&lt;property id=&quot;20307&quot; value=&quot;299&quot;/&gt;&lt;/object&gt;&lt;object type=&quot;3&quot; unique_id=&quot;20101&quot;&gt;&lt;property id=&quot;20148&quot; value=&quot;5&quot;/&gt;&lt;property id=&quot;20300&quot; value=&quot;Slide 16 - &amp;quot;Arcing&amp;quot;&quot;/&gt;&lt;property id=&quot;20307&quot; value=&quot;301&quot;/&gt;&lt;/object&gt;&lt;object type=&quot;3&quot; unique_id=&quot;20102&quot;&gt;&lt;property id=&quot;20148&quot; value=&quot;5&quot;/&gt;&lt;property id=&quot;20300&quot; value=&quot;Slide 18 - &amp;quot;Group Discussion Point&amp;quot;&quot;/&gt;&lt;property id=&quot;20307&quot; value=&quot;323&quot;/&gt;&lt;/object&gt;&lt;object type=&quot;3&quot; unique_id=&quot;20103&quot;&gt;&lt;property id=&quot;20148&quot; value=&quot;5&quot;/&gt;&lt;property id=&quot;20300&quot; value=&quot;Slide 19 - &amp;quot;Portable Electrical Equipment&amp;quot;&quot;/&gt;&lt;property id=&quot;20307&quot; value=&quot;303&quot;/&gt;&lt;/object&gt;&lt;object type=&quot;3&quot; unique_id=&quot;20104&quot;&gt;&lt;property id=&quot;20148&quot; value=&quot;5&quot;/&gt;&lt;property id=&quot;20300&quot; value=&quot;Slide 20 - &amp;quot;End of Section Quiz&amp;quot;&quot;/&gt;&lt;property id=&quot;20307&quot; value=&quot;339&quot;/&gt;&lt;/object&gt;&lt;object type=&quot;3&quot; unique_id=&quot;20105&quot;&gt;&lt;property id=&quot;20148&quot; value=&quot;5&quot;/&gt;&lt;property id=&quot;20300&quot; value=&quot;Slide 21 - &amp;quot;Unit IGC 2&amp;#x0D;&amp;#x0A;Element 5.2&amp;quot;&quot;/&gt;&lt;property id=&quot;20307&quot; value=&quot;324&quot;/&gt;&lt;/object&gt;&lt;object type=&quot;3&quot; unique_id=&quot;20106&quot;&gt;&lt;property id=&quot;20148&quot; value=&quot;5&quot;/&gt;&lt;property id=&quot;20300&quot; value=&quot;Slide 22 - &amp;quot;Protection of Conductors&amp;quot;&quot;/&gt;&lt;property id=&quot;20307&quot; value=&quot;325&quot;/&gt;&lt;/object&gt;&lt;object type=&quot;3&quot; unique_id=&quot;20107&quot;&gt;&lt;property id=&quot;20148&quot; value=&quot;5&quot;/&gt;&lt;property id=&quot;20300&quot; value=&quot;Slide 23 - &amp;quot;Group Syndicate Activity&amp;quot;&quot;/&gt;&lt;property id=&quot;20307&quot; value=&quot;326&quot;/&gt;&lt;/object&gt;&lt;object type=&quot;3&quot; unique_id=&quot;20108&quot;&gt;&lt;property id=&quot;20148&quot; value=&quot;5&quot;/&gt;&lt;property id=&quot;20300&quot; value=&quot;Slide 24 - &amp;quot;Selection and Suitability&amp;quot;&quot;/&gt;&lt;property id=&quot;20307&quot; value=&quot;327&quot;/&gt;&lt;/object&gt;&lt;object type=&quot;3&quot; unique_id=&quot;20109&quot;&gt;&lt;property id=&quot;20148&quot; value=&quot;5&quot;/&gt;&lt;property id=&quot;20300&quot; value=&quot;Slide 25 - &amp;quot;Protective Systems&amp;quot;&quot;/&gt;&lt;property id=&quot;20307&quot; value=&quot;328&quot;/&gt;&lt;/object&gt;&lt;object type=&quot;3&quot; unique_id=&quot;20110&quot;&gt;&lt;property id=&quot;20148&quot; value=&quot;5&quot;/&gt;&lt;property id=&quot;20300&quot; value=&quot;Slide 26 - &amp;quot;Fuses&amp;quot;&quot;/&gt;&lt;property id=&quot;20307&quot; value=&quot;305&quot;/&gt;&lt;/object&gt;&lt;object type=&quot;3&quot; unique_id=&quot;20111&quot;&gt;&lt;property id=&quot;20148&quot; value=&quot;5&quot;/&gt;&lt;property id=&quot;20300&quot; value=&quot;Slide 28 - &amp;quot;Earthing&amp;quot;&quot;/&gt;&lt;property id=&quot;20307&quot; value=&quot;307&quot;/&gt;&lt;/object&gt;&lt;object type=&quot;3&quot; unique_id=&quot;20112&quot;&gt;&lt;property id=&quot;20148&quot; value=&quot;5&quot;/&gt;&lt;property id=&quot;20300&quot; value=&quot;Slide 29 - &amp;quot;Isolation and Lock-Off&amp;quot;&quot;/&gt;&lt;property id=&quot;20307&quot; value=&quot;308&quot;/&gt;&lt;/object&gt;&lt;object type=&quot;3&quot; unique_id=&quot;20113&quot;&gt;&lt;property id=&quot;20148&quot; value=&quot;5&quot;/&gt;&lt;property id=&quot;20300&quot; value=&quot;Slide 30 - &amp;quot;Low Voltages&amp;quot;&quot;/&gt;&lt;property id=&quot;20307&quot; value=&quot;311&quot;/&gt;&lt;/object&gt;&lt;object type=&quot;3&quot; unique_id=&quot;20114&quot;&gt;&lt;property id=&quot;20148&quot; value=&quot;5&quot;/&gt;&lt;property id=&quot;20300&quot; value=&quot;Slide 31 - &amp;quot;Residual Current Devices&amp;quot;&quot;/&gt;&lt;property id=&quot;20307&quot; value=&quot;312&quot;/&gt;&lt;/object&gt;&lt;object type=&quot;3&quot; unique_id=&quot;20115&quot;&gt;&lt;property id=&quot;20148&quot; value=&quot;5&quot;/&gt;&lt;property id=&quot;20300&quot; value=&quot;Slide 32 - &amp;quot;Double Insulation&amp;quot;&quot;/&gt;&lt;property id=&quot;20307&quot; value=&quot;313&quot;/&gt;&lt;/object&gt;&lt;object type=&quot;3&quot; unique_id=&quot;20116&quot;&gt;&lt;property id=&quot;20148&quot; value=&quot;5&quot;/&gt;&lt;property id=&quot;20300&quot; value=&quot;Slide 33 - &amp;quot;Competent Persons – Refresher!&amp;quot;&quot;/&gt;&lt;property id=&quot;20307&quot; value=&quot;331&quot;/&gt;&lt;/object&gt;&lt;object type=&quot;3&quot; unique_id=&quot;20117&quot;&gt;&lt;property id=&quot;20148&quot; value=&quot;5&quot;/&gt;&lt;property id=&quot;20300&quot; value=&quot;Slide 34 - &amp;quot;Competent Persons&amp;quot;&quot;/&gt;&lt;property id=&quot;20307&quot; value=&quot;332&quot;/&gt;&lt;/object&gt;&lt;object type=&quot;3&quot; unique_id=&quot;20118&quot;&gt;&lt;property id=&quot;20148&quot; value=&quot;5&quot;/&gt;&lt;property id=&quot;20300&quot; value=&quot;Slide 35 - &amp;quot;Safe Systems of Work&amp;quot;&quot;/&gt;&lt;property id=&quot;20307&quot; value=&quot;333&quot;/&gt;&lt;/object&gt;&lt;object type=&quot;3&quot; unique_id=&quot;20119&quot;&gt;&lt;property id=&quot;20148&quot; value=&quot;5&quot;/&gt;&lt;property id=&quot;20300&quot; value=&quot;Slide 37 - &amp;quot; Working On a Live System &amp;quot;&quot;/&gt;&lt;property id=&quot;20307&quot; value=&quot;335&quot;/&gt;&lt;/object&gt;&lt;object type=&quot;3&quot; unique_id=&quot;20120&quot;&gt;&lt;property id=&quot;20148&quot; value=&quot;5&quot;/&gt;&lt;property id=&quot;20300&quot; value=&quot;Slide 39 - &amp;quot;Overhead Power Lines&amp;quot;&quot;/&gt;&lt;property id=&quot;20307&quot; value=&quot;337&quot;/&gt;&lt;/object&gt;&lt;object type=&quot;3&quot; unique_id=&quot;20121&quot;&gt;&lt;property id=&quot;20148&quot; value=&quot;5&quot;/&gt;&lt;property id=&quot;20300&quot; value=&quot;Slide 42 - &amp;quot;Inspection and Maintenance&amp;quot;&quot;/&gt;&lt;property id=&quot;20307&quot; value=&quot;314&quot;/&gt;&lt;/object&gt;&lt;object type=&quot;3&quot; unique_id=&quot;20122&quot;&gt;&lt;property id=&quot;20148&quot; value=&quot;5&quot;/&gt;&lt;property id=&quot;20300&quot; value=&quot;Slide 43 - &amp;quot;User Checks&amp;quot;&quot;/&gt;&lt;property id=&quot;20307&quot; value=&quot;315&quot;/&gt;&lt;/object&gt;&lt;object type=&quot;3&quot; unique_id=&quot;20123&quot;&gt;&lt;property id=&quot;20148&quot; value=&quot;5&quot;/&gt;&lt;property id=&quot;20300&quot; value=&quot;Slide 44 - &amp;quot;Formal Visual Inspection&amp;quot;&quot;/&gt;&lt;property id=&quot;20307&quot; value=&quot;316&quot;/&gt;&lt;/object&gt;&lt;object type=&quot;3&quot; unique_id=&quot;20124&quot;&gt;&lt;property id=&quot;20148&quot; value=&quot;5&quot;/&gt;&lt;property id=&quot;20300&quot; value=&quot;Slide 45 - &amp;quot;Combined Inspection and Test&amp;quot;&quot;/&gt;&lt;property id=&quot;20307&quot; value=&quot;317&quot;/&gt;&lt;/object&gt;&lt;object type=&quot;3&quot; unique_id=&quot;20125&quot;&gt;&lt;property id=&quot;20148&quot; value=&quot;5&quot;/&gt;&lt;property id=&quot;20300&quot; value=&quot;Slide 46 - &amp;quot;How Often Should You Test?&amp;quot;&quot;/&gt;&lt;property id=&quot;20307&quot; value=&quot;319&quot;/&gt;&lt;/object&gt;&lt;object type=&quot;3&quot; unique_id=&quot;20126&quot;&gt;&lt;property id=&quot;20148&quot; value=&quot;5&quot;/&gt;&lt;property id=&quot;20300&quot; value=&quot;Slide 47 - &amp;quot;Group Question&amp;quot;&quot;/&gt;&lt;property id=&quot;20307&quot; value=&quot;320&quot;/&gt;&lt;/object&gt;&lt;object type=&quot;3&quot; unique_id=&quot;20127&quot;&gt;&lt;property id=&quot;20148&quot; value=&quot;5&quot;/&gt;&lt;property id=&quot;20300&quot; value=&quot;Slide 48 - &amp;quot;Advantages and Limitations of &amp;#x0D;&amp;#x0A;Portable Appliance Testing&amp;quot;&quot;/&gt;&lt;property id=&quot;20307&quot; value=&quot;321&quot;/&gt;&lt;/object&gt;&lt;object type=&quot;3&quot; unique_id=&quot;20128&quot;&gt;&lt;property id=&quot;20148&quot; value=&quot;5&quot;/&gt;&lt;property id=&quot;20300&quot; value=&quot;Slide 49 - &amp;quot;Advantages and Limitations of &amp;#x0D;&amp;#x0A;Portable Appliance Testing&amp;quot;&quot;/&gt;&lt;property id=&quot;20307&quot; value=&quot;338&quot;/&gt;&lt;/object&gt;&lt;object type=&quot;3&quot; unique_id=&quot;20129&quot;&gt;&lt;property id=&quot;20148&quot; value=&quot;5&quot;/&gt;&lt;property id=&quot;20300&quot; value=&quot;Slide 50 - &amp;quot;End of Section Quiz&amp;quot;&quot;/&gt;&lt;property id=&quot;20307&quot; value=&quot;340&quot;/&gt;&lt;/object&gt;&lt;/object&gt;&lt;/object&gt;&lt;/database&gt;"/>
  <p:tag name="SECTOMILLISECCONVERTED" val="1"/>
</p:tagLst>
</file>

<file path=ppt/theme/theme1.xml><?xml version="1.0" encoding="utf-8"?>
<a:theme xmlns:a="http://schemas.openxmlformats.org/drawingml/2006/main" name="Fireball">
  <a:themeElements>
    <a:clrScheme name="">
      <a:dk1>
        <a:srgbClr val="800080"/>
      </a:dk1>
      <a:lt1>
        <a:srgbClr val="FFFFFF"/>
      </a:lt1>
      <a:dk2>
        <a:srgbClr val="FFCC66"/>
      </a:dk2>
      <a:lt2>
        <a:srgbClr val="5F5F5F"/>
      </a:lt2>
      <a:accent1>
        <a:srgbClr val="FF9933"/>
      </a:accent1>
      <a:accent2>
        <a:srgbClr val="CC0066"/>
      </a:accent2>
      <a:accent3>
        <a:srgbClr val="FFFFFF"/>
      </a:accent3>
      <a:accent4>
        <a:srgbClr val="6C006C"/>
      </a:accent4>
      <a:accent5>
        <a:srgbClr val="FFCAAD"/>
      </a:accent5>
      <a:accent6>
        <a:srgbClr val="B9005C"/>
      </a:accent6>
      <a:hlink>
        <a:srgbClr val="CC00CC"/>
      </a:hlink>
      <a:folHlink>
        <a:srgbClr val="990099"/>
      </a:folHlink>
    </a:clrScheme>
    <a:fontScheme name="Fireball">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Fireball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clrMap bg1="dk2" tx1="lt1" bg2="dk1" tx2="lt2" accent1="accent1" accent2="accent2" accent3="accent3" accent4="accent4" accent5="accent5" accent6="accent6" hlink="hlink" folHlink="folHlink"/>
    </a:extraClrScheme>
    <a:extraClrScheme>
      <a:clrScheme name="Fireball 2">
        <a:dk1>
          <a:srgbClr val="000000"/>
        </a:dk1>
        <a:lt1>
          <a:srgbClr val="FFFFFF"/>
        </a:lt1>
        <a:dk2>
          <a:srgbClr val="FF9900"/>
        </a:dk2>
        <a:lt2>
          <a:srgbClr val="5F5F5F"/>
        </a:lt2>
        <a:accent1>
          <a:srgbClr val="FF9933"/>
        </a:accent1>
        <a:accent2>
          <a:srgbClr val="CC0066"/>
        </a:accent2>
        <a:accent3>
          <a:srgbClr val="FFFFFF"/>
        </a:accent3>
        <a:accent4>
          <a:srgbClr val="000000"/>
        </a:accent4>
        <a:accent5>
          <a:srgbClr val="FFCAAD"/>
        </a:accent5>
        <a:accent6>
          <a:srgbClr val="B9005C"/>
        </a:accent6>
        <a:hlink>
          <a:srgbClr val="CC00CC"/>
        </a:hlink>
        <a:folHlink>
          <a:srgbClr val="990099"/>
        </a:folHlink>
      </a:clrScheme>
      <a:clrMap bg1="lt1" tx1="dk1" bg2="lt2" tx2="dk2" accent1="accent1" accent2="accent2" accent3="accent3" accent4="accent4" accent5="accent5" accent6="accent6" hlink="hlink" folHlink="folHlink"/>
    </a:extraClrScheme>
    <a:extraClrScheme>
      <a:clrScheme name="Firebal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Fireball">
  <a:themeElements>
    <a:clrScheme name="">
      <a:dk1>
        <a:srgbClr val="800080"/>
      </a:dk1>
      <a:lt1>
        <a:srgbClr val="FFFFFF"/>
      </a:lt1>
      <a:dk2>
        <a:srgbClr val="FFCC66"/>
      </a:dk2>
      <a:lt2>
        <a:srgbClr val="5F5F5F"/>
      </a:lt2>
      <a:accent1>
        <a:srgbClr val="FF9933"/>
      </a:accent1>
      <a:accent2>
        <a:srgbClr val="CC0066"/>
      </a:accent2>
      <a:accent3>
        <a:srgbClr val="FFFFFF"/>
      </a:accent3>
      <a:accent4>
        <a:srgbClr val="6C006C"/>
      </a:accent4>
      <a:accent5>
        <a:srgbClr val="FFCAAD"/>
      </a:accent5>
      <a:accent6>
        <a:srgbClr val="B9005C"/>
      </a:accent6>
      <a:hlink>
        <a:srgbClr val="CC00CC"/>
      </a:hlink>
      <a:folHlink>
        <a:srgbClr val="990099"/>
      </a:folHlink>
    </a:clrScheme>
    <a:fontScheme name="Fireball">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Fireball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clrMap bg1="dk2" tx1="lt1" bg2="dk1" tx2="lt2" accent1="accent1" accent2="accent2" accent3="accent3" accent4="accent4" accent5="accent5" accent6="accent6" hlink="hlink" folHlink="folHlink"/>
    </a:extraClrScheme>
    <a:extraClrScheme>
      <a:clrScheme name="Fireball 2">
        <a:dk1>
          <a:srgbClr val="000000"/>
        </a:dk1>
        <a:lt1>
          <a:srgbClr val="FFFFFF"/>
        </a:lt1>
        <a:dk2>
          <a:srgbClr val="FF9900"/>
        </a:dk2>
        <a:lt2>
          <a:srgbClr val="5F5F5F"/>
        </a:lt2>
        <a:accent1>
          <a:srgbClr val="FF9933"/>
        </a:accent1>
        <a:accent2>
          <a:srgbClr val="CC0066"/>
        </a:accent2>
        <a:accent3>
          <a:srgbClr val="FFFFFF"/>
        </a:accent3>
        <a:accent4>
          <a:srgbClr val="000000"/>
        </a:accent4>
        <a:accent5>
          <a:srgbClr val="FFCAAD"/>
        </a:accent5>
        <a:accent6>
          <a:srgbClr val="B9005C"/>
        </a:accent6>
        <a:hlink>
          <a:srgbClr val="CC00CC"/>
        </a:hlink>
        <a:folHlink>
          <a:srgbClr val="990099"/>
        </a:folHlink>
      </a:clrScheme>
      <a:clrMap bg1="lt1" tx1="dk1" bg2="lt2" tx2="dk2" accent1="accent1" accent2="accent2" accent3="accent3" accent4="accent4" accent5="accent5" accent6="accent6" hlink="hlink" folHlink="folHlink"/>
    </a:extraClrScheme>
    <a:extraClrScheme>
      <a:clrScheme name="Firebal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800080"/>
    </a:dk1>
    <a:lt1>
      <a:srgbClr val="FFFFFF"/>
    </a:lt1>
    <a:dk2>
      <a:srgbClr val="FFCC66"/>
    </a:dk2>
    <a:lt2>
      <a:srgbClr val="5F5F5F"/>
    </a:lt2>
    <a:accent1>
      <a:srgbClr val="FF9933"/>
    </a:accent1>
    <a:accent2>
      <a:srgbClr val="CC0066"/>
    </a:accent2>
    <a:accent3>
      <a:srgbClr val="FFFFFF"/>
    </a:accent3>
    <a:accent4>
      <a:srgbClr val="6C006C"/>
    </a:accent4>
    <a:accent5>
      <a:srgbClr val="FFCAAD"/>
    </a:accent5>
    <a:accent6>
      <a:srgbClr val="B9005C"/>
    </a:accent6>
    <a:hlink>
      <a:srgbClr val="CC00CC"/>
    </a:hlink>
    <a:folHlink>
      <a:srgbClr val="990099"/>
    </a:folHlink>
  </a:clrScheme>
</a:themeOverride>
</file>

<file path=ppt/theme/themeOverride2.xml><?xml version="1.0" encoding="utf-8"?>
<a:themeOverride xmlns:a="http://schemas.openxmlformats.org/drawingml/2006/main">
  <a:clrScheme name="">
    <a:dk1>
      <a:srgbClr val="800080"/>
    </a:dk1>
    <a:lt1>
      <a:srgbClr val="FFFFFF"/>
    </a:lt1>
    <a:dk2>
      <a:srgbClr val="FFCC66"/>
    </a:dk2>
    <a:lt2>
      <a:srgbClr val="5F5F5F"/>
    </a:lt2>
    <a:accent1>
      <a:srgbClr val="FF9933"/>
    </a:accent1>
    <a:accent2>
      <a:srgbClr val="CC0066"/>
    </a:accent2>
    <a:accent3>
      <a:srgbClr val="FFFFFF"/>
    </a:accent3>
    <a:accent4>
      <a:srgbClr val="6C006C"/>
    </a:accent4>
    <a:accent5>
      <a:srgbClr val="FFCAAD"/>
    </a:accent5>
    <a:accent6>
      <a:srgbClr val="B9005C"/>
    </a:accent6>
    <a:hlink>
      <a:srgbClr val="CC00CC"/>
    </a:hlink>
    <a:folHlink>
      <a:srgbClr val="990099"/>
    </a:folHlink>
  </a:clrScheme>
</a:themeOverride>
</file>

<file path=docProps/app.xml><?xml version="1.0" encoding="utf-8"?>
<Properties xmlns="http://schemas.openxmlformats.org/officeDocument/2006/extended-properties" xmlns:vt="http://schemas.openxmlformats.org/officeDocument/2006/docPropsVTypes">
  <Template/>
  <TotalTime>25482</TotalTime>
  <Words>3942</Words>
  <Application>Microsoft Office PowerPoint</Application>
  <PresentationFormat>On-screen Show (4:3)</PresentationFormat>
  <Paragraphs>575</Paragraphs>
  <Slides>75</Slides>
  <Notes>34</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75</vt:i4>
      </vt:variant>
    </vt:vector>
  </HeadingPairs>
  <TitlesOfParts>
    <vt:vector size="91" baseType="lpstr">
      <vt:lpstr>Arial Black</vt:lpstr>
      <vt:lpstr>Wingdings</vt:lpstr>
      <vt:lpstr>Trebuchet MS</vt:lpstr>
      <vt:lpstr>Calibri</vt:lpstr>
      <vt:lpstr>Cambria</vt:lpstr>
      <vt:lpstr>Georgia</vt:lpstr>
      <vt:lpstr>Arial</vt:lpstr>
      <vt:lpstr>Times New Roman</vt:lpstr>
      <vt:lpstr>Century Gothic</vt:lpstr>
      <vt:lpstr>Tahoma</vt:lpstr>
      <vt:lpstr>Arial MT</vt:lpstr>
      <vt:lpstr>Verdana</vt:lpstr>
      <vt:lpstr>Fireball</vt:lpstr>
      <vt:lpstr>1_Fireball</vt:lpstr>
      <vt:lpstr>Photo Editor Photo</vt:lpstr>
      <vt:lpstr>Bitmap Image</vt:lpstr>
      <vt:lpstr>PowerPoint Presentation</vt:lpstr>
      <vt:lpstr>PowerPoint Presentation</vt:lpstr>
      <vt:lpstr>   HEALTH IS FREEDOM FROM ILLNESS/DISEASES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Accidents and ill-health cost money Costs may be:</vt:lpstr>
      <vt:lpstr>PowerPoint Presentation</vt:lpstr>
      <vt:lpstr>PowerPoint Presentation</vt:lpstr>
      <vt:lpstr>PowerPoint Presentation</vt:lpstr>
      <vt:lpstr>PowerPoint Presentation</vt:lpstr>
      <vt:lpstr>PowerPoint Presentation</vt:lpstr>
      <vt:lpstr>PERSONAL PROTECTIVE EQUIPMENT A VARIETY OF DEVICE,TO PROTECT EMPLOYEES FROM INJURY.</vt:lpstr>
      <vt:lpstr>PowerPoint Presentation</vt:lpstr>
      <vt:lpstr>HEAD INJURIES</vt:lpstr>
      <vt:lpstr>PowerPoint Presentation</vt:lpstr>
      <vt:lpstr>PowerPoint Presentation</vt:lpstr>
      <vt:lpstr>HAND PROTECTION MUST BE PROVIDED TO PROTECT FROM BURNS, ABRASION, CUTS, PUNCTURES, BRUISE, CHEMICAL EXPOSURE..</vt:lpstr>
      <vt:lpstr>PowerPoint Presentation</vt:lpstr>
      <vt:lpstr>PowerPoint Presentation</vt:lpstr>
      <vt:lpstr>PowerPoint Presentation</vt:lpstr>
      <vt:lpstr>PowerPoint Presentation</vt:lpstr>
      <vt:lpstr>PowerPoint Presentation</vt:lpstr>
      <vt:lpstr>PowerPoint Presentation</vt:lpstr>
      <vt:lpstr>Electrical Terms…</vt:lpstr>
      <vt:lpstr>Ohm’s Law</vt:lpstr>
      <vt:lpstr>Electrical Terms</vt:lpstr>
      <vt:lpstr>The Hazards of Electricity</vt:lpstr>
      <vt:lpstr>The Hazards of Electricity</vt:lpstr>
      <vt:lpstr>PowerPoint Presentation</vt:lpstr>
      <vt:lpstr>Severity of Shock Influenced By:</vt:lpstr>
      <vt:lpstr>Fire and Explosion</vt:lpstr>
      <vt:lpstr>Arcing</vt:lpstr>
      <vt:lpstr>Group Discussion Point</vt:lpstr>
      <vt:lpstr>Portable Electrical Equipment</vt:lpstr>
      <vt:lpstr>PRECAUTIONS USING Portable Electrical Equipment</vt:lpstr>
      <vt:lpstr>End of Section Quiz</vt:lpstr>
      <vt:lpstr>PowerPoint Presentation</vt:lpstr>
      <vt:lpstr>Electrical Safety</vt:lpstr>
      <vt:lpstr>PowerPoint Presentation</vt:lpstr>
      <vt:lpstr>PowerPoint Presentation</vt:lpstr>
      <vt:lpstr>Protective Systems</vt:lpstr>
      <vt:lpstr>Fuses</vt:lpstr>
      <vt:lpstr>Circuit Breaker</vt:lpstr>
      <vt:lpstr>Earthing</vt:lpstr>
      <vt:lpstr>Lockout/Tag out</vt:lpstr>
      <vt:lpstr>PowerPoint Presentation</vt:lpstr>
      <vt:lpstr>PowerPoint Presentation</vt:lpstr>
      <vt:lpstr>ELECTRICAL DEPT; MECHANICAL DEPT; INSTRUMENTATION DEPT</vt:lpstr>
      <vt:lpstr>DIFFERENT TYPES OF LOCKS</vt:lpstr>
      <vt:lpstr>CUT OFF THE SPACE FROM ELECTRICAL SOURCES, ROTATING PARTS, HAZARDOUS MATERIALS Etc….</vt:lpstr>
      <vt:lpstr>Residual Current Devices</vt:lpstr>
      <vt:lpstr>Residual Current Devices</vt:lpstr>
      <vt:lpstr>Competent Persons – Refresher!</vt:lpstr>
      <vt:lpstr>Competent Persons</vt:lpstr>
      <vt:lpstr>Electricity</vt:lpstr>
      <vt:lpstr>Overhead Power Line – Precautions</vt:lpstr>
      <vt:lpstr>Buried Cables</vt:lpstr>
      <vt:lpstr>Precautions for Working Live</vt:lpstr>
      <vt:lpstr>Group Syndicate Activity</vt:lpstr>
      <vt:lpstr>Emergency Action</vt:lpstr>
      <vt:lpstr>Inspection and Maintenance</vt:lpstr>
      <vt:lpstr>User Checks</vt:lpstr>
      <vt:lpstr>Formal Visual Inspection</vt:lpstr>
      <vt:lpstr>How Often Should You Inspect and Test?</vt:lpstr>
      <vt:lpstr>Power Lines Safety Rules and Precautions HT (high tension) and LT (low tension) are synonymous with high voltage and low voltage respectively.   LT refers to any voltage upto 1000volts e.g. 440v, 220v,110v etc.   HT refers to voltages above 1000volts e.g. 11kv, 33kv, 220kv,400kv etc. This classification applies to all equipment and systems.</vt:lpstr>
      <vt:lpstr>Power Lines Safety Rules and Precautions There are some precautions which must be followed to avoid electrical hazards and risks:  Towers carrying live conductors must not be climbed as it can cause electric shock if the tower is energized. Any object made up of metal or conducting material should not be thrown on overhead lines. During rain, towers or poles must not be touched by any person because the tower body becomes energized due to the conductivity of water. During storms or strong winds, we should keep a safe distance from powerlines as live conductors may accidentally fall over a person. If a person sees any spark on overhead live conductors, his first responsibility should be to inform the relevant authorities to avoid any accident. Any construction work should not be carried out under or near HV power lines. </vt:lpstr>
      <vt:lpstr>Power Lines Safety Rules and Precautions There are some precautions which must be followed to avoid electrical hazards and risks:  Linemen must be familiar with all the safety rules and regulations. A lineman who is going to do any operation must be trained well. Without any experience or training, he should not try to take any risk as it can put his life in danger. A lineman must be equipped with all necessary PPEs before starting operation. Before the start of work, it should be made sure that the tower on which the lineman is going to work is completely de-energized. If a lineman is not familiar with any tool, then he should never try to use it as it can be risky. A lineman must be in continuous communication with other team members when doing an operation. A lineman must not be in a hurry as it can cause an accident to him or other team members. </vt:lpstr>
      <vt:lpstr>End of Section Quiz</vt:lpstr>
    </vt:vector>
  </TitlesOfParts>
  <Company>RRC TRAINING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NEBOSH INTERNATIONAL GENERAL CERTIFICATE</dc:title>
  <dc:subject>DAY 1 F2F</dc:subject>
  <dc:creator>RRC TRAINING</dc:creator>
  <cp:lastModifiedBy>Lenovo</cp:lastModifiedBy>
  <cp:revision>863</cp:revision>
  <dcterms:created xsi:type="dcterms:W3CDTF">2004-06-22T13:30:15Z</dcterms:created>
  <dcterms:modified xsi:type="dcterms:W3CDTF">2024-02-12T07:01:13Z</dcterms:modified>
</cp:coreProperties>
</file>